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16" r:id="rId6"/>
    <p:sldId id="301" r:id="rId7"/>
    <p:sldId id="303" r:id="rId8"/>
    <p:sldId id="304" r:id="rId9"/>
    <p:sldId id="257" r:id="rId10"/>
    <p:sldId id="310" r:id="rId11"/>
    <p:sldId id="294" r:id="rId12"/>
    <p:sldId id="259" r:id="rId13"/>
    <p:sldId id="313" r:id="rId14"/>
    <p:sldId id="312" r:id="rId15"/>
    <p:sldId id="264" r:id="rId16"/>
    <p:sldId id="269" r:id="rId17"/>
    <p:sldId id="272" r:id="rId18"/>
    <p:sldId id="278" r:id="rId19"/>
    <p:sldId id="280" r:id="rId20"/>
    <p:sldId id="283" r:id="rId21"/>
    <p:sldId id="285" r:id="rId22"/>
    <p:sldId id="315" r:id="rId23"/>
    <p:sldId id="317" r:id="rId24"/>
    <p:sldId id="281" r:id="rId25"/>
    <p:sldId id="289" r:id="rId26"/>
    <p:sldId id="298" r:id="rId27"/>
    <p:sldId id="299" r:id="rId28"/>
    <p:sldId id="295" r:id="rId29"/>
    <p:sldId id="297" r:id="rId30"/>
    <p:sldId id="309" r:id="rId31"/>
    <p:sldId id="314" r:id="rId32"/>
    <p:sldId id="308" r:id="rId33"/>
    <p:sldId id="305" r:id="rId34"/>
    <p:sldId id="306"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10"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24" y="2346"/>
    </p:cViewPr>
  </p:outlin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137EE-865F-4FAC-BA69-13052F5546F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137EE-865F-4FAC-BA69-13052F5546F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137EE-865F-4FAC-BA69-13052F5546F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137EE-865F-4FAC-BA69-13052F5546F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137EE-865F-4FAC-BA69-13052F5546F7}"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137EE-865F-4FAC-BA69-13052F5546F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137EE-865F-4FAC-BA69-13052F5546F7}"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137EE-865F-4FAC-BA69-13052F5546F7}"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137EE-865F-4FAC-BA69-13052F5546F7}"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137EE-865F-4FAC-BA69-13052F5546F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137EE-865F-4FAC-BA69-13052F5546F7}"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1C39B9-D16B-45D0-B582-550915C19F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137EE-865F-4FAC-BA69-13052F5546F7}"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C39B9-D16B-45D0-B582-550915C19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24.wav"/><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25.wav"/><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1.xml.rels><?xml version="1.0" encoding="UTF-8" standalone="yes"?>
<Relationships xmlns="http://schemas.openxmlformats.org/package/2006/relationships"><Relationship Id="rId3" Type="http://schemas.openxmlformats.org/officeDocument/2006/relationships/hyperlink" Target="mailto:T.sodagar91@gmail" TargetMode="External"/><Relationship Id="rId2" Type="http://schemas.openxmlformats.org/officeDocument/2006/relationships/slideLayout" Target="../slideLayouts/slideLayout2.xml"/><Relationship Id="rId1" Type="http://schemas.openxmlformats.org/officeDocument/2006/relationships/audio" Target="../media/audio30.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533400"/>
            <a:ext cx="4474840" cy="5592763"/>
          </a:xfrm>
        </p:spPr>
        <p:txBody>
          <a:bodyPr>
            <a:normAutofit/>
          </a:bodyPr>
          <a:lstStyle/>
          <a:p>
            <a:pPr algn="r">
              <a:buNone/>
            </a:pPr>
            <a:r>
              <a:rPr lang="en-US" sz="4000" dirty="0" smtClean="0">
                <a:cs typeface="B Yagut" pitchFamily="2" charset="-78"/>
              </a:rPr>
              <a:t>:</a:t>
            </a:r>
            <a:r>
              <a:rPr lang="fa-IR" sz="4000" dirty="0" smtClean="0">
                <a:cs typeface="B Yagut" pitchFamily="2" charset="-78"/>
              </a:rPr>
              <a:t>موضوع درس </a:t>
            </a:r>
          </a:p>
          <a:p>
            <a:pPr algn="r"/>
            <a:endParaRPr lang="fa-IR" sz="4000" dirty="0" smtClean="0">
              <a:cs typeface="B Yagut" pitchFamily="2" charset="-78"/>
            </a:endParaRPr>
          </a:p>
          <a:p>
            <a:pPr algn="r">
              <a:buNone/>
            </a:pPr>
            <a:endParaRPr lang="fa-IR" sz="4000" dirty="0" smtClean="0">
              <a:cs typeface="B Yagut" pitchFamily="2" charset="-78"/>
            </a:endParaRPr>
          </a:p>
          <a:p>
            <a:pPr algn="r">
              <a:buNone/>
            </a:pPr>
            <a:r>
              <a:rPr lang="fa-IR" sz="4000" dirty="0" smtClean="0">
                <a:cs typeface="B Yagut" pitchFamily="2" charset="-78"/>
              </a:rPr>
              <a:t>آشنایی بیماری سارس</a:t>
            </a:r>
            <a:endParaRPr lang="fa-IR" sz="4000" dirty="0">
              <a:cs typeface="B Yagut" pitchFamily="2" charset="-78"/>
            </a:endParaRPr>
          </a:p>
        </p:txBody>
      </p:sp>
      <p:pic>
        <p:nvPicPr>
          <p:cNvPr id="15363" name="Picture 3" descr="C:\Users\behvarzi\Desktop\images.jpg"/>
          <p:cNvPicPr>
            <a:picLocks noChangeAspect="1" noChangeArrowheads="1"/>
          </p:cNvPicPr>
          <p:nvPr/>
        </p:nvPicPr>
        <p:blipFill>
          <a:blip r:embed="rId3" cstate="print"/>
          <a:srcRect/>
          <a:stretch>
            <a:fillRect/>
          </a:stretch>
        </p:blipFill>
        <p:spPr bwMode="auto">
          <a:xfrm>
            <a:off x="179512" y="692697"/>
            <a:ext cx="4104456" cy="5184576"/>
          </a:xfrm>
          <a:prstGeom prst="rect">
            <a:avLst/>
          </a:prstGeom>
          <a:noFill/>
        </p:spPr>
      </p:pic>
      <p:pic>
        <p:nvPicPr>
          <p:cNvPr id="4" name="~PP2567.WAV">
            <a:hlinkClick r:id="" action="ppaction://media"/>
          </p:cNvPr>
          <p:cNvPicPr>
            <a:picLocks noRot="1" noChangeAspect="1"/>
          </p:cNvPicPr>
          <p:nvPr>
            <a:wavAudioFile r:embed="rId1" name="~PP2567.WAV"/>
          </p:nvPr>
        </p:nvPicPr>
        <p:blipFill>
          <a:blip r:embed="rId4" cstate="print"/>
          <a:stretch>
            <a:fillRect/>
          </a:stretch>
        </p:blipFill>
        <p:spPr>
          <a:xfrm>
            <a:off x="8632825" y="6346825"/>
            <a:ext cx="304800" cy="304800"/>
          </a:xfrm>
          <a:prstGeom prst="rect">
            <a:avLst/>
          </a:prstGeom>
        </p:spPr>
      </p:pic>
    </p:spTree>
  </p:cSld>
  <p:clrMapOvr>
    <a:masterClrMapping/>
  </p:clrMapOvr>
  <p:transition advTm="61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انتقال ویروس سارس</a:t>
            </a:r>
            <a:endParaRPr lang="fa-IR" sz="4000" dirty="0">
              <a:cs typeface="B Yagut" pitchFamily="2" charset="-78"/>
            </a:endParaRPr>
          </a:p>
        </p:txBody>
      </p:sp>
      <p:sp>
        <p:nvSpPr>
          <p:cNvPr id="3" name="Content Placeholder 2"/>
          <p:cNvSpPr>
            <a:spLocks noGrp="1"/>
          </p:cNvSpPr>
          <p:nvPr>
            <p:ph idx="1"/>
          </p:nvPr>
        </p:nvSpPr>
        <p:spPr>
          <a:xfrm>
            <a:off x="251520" y="1600200"/>
            <a:ext cx="8640960" cy="4525963"/>
          </a:xfrm>
        </p:spPr>
        <p:txBody>
          <a:bodyPr>
            <a:noAutofit/>
          </a:bodyPr>
          <a:lstStyle/>
          <a:p>
            <a:pPr algn="r" rtl="1">
              <a:lnSpc>
                <a:spcPct val="150000"/>
              </a:lnSpc>
              <a:buNone/>
            </a:pPr>
            <a:r>
              <a:rPr lang="fa-IR" dirty="0" smtClean="0">
                <a:cs typeface="B Yagut" pitchFamily="2" charset="-78"/>
              </a:rPr>
              <a:t>-بغل‌کردن و بوسیدن فرد آلوده</a:t>
            </a:r>
          </a:p>
          <a:p>
            <a:pPr algn="r" rtl="1">
              <a:lnSpc>
                <a:spcPct val="150000"/>
              </a:lnSpc>
              <a:buNone/>
            </a:pPr>
            <a:r>
              <a:rPr lang="fa-IR" dirty="0" smtClean="0">
                <a:cs typeface="B Yagut" pitchFamily="2" charset="-78"/>
              </a:rPr>
              <a:t>-استفاده از لیوان و ظروف مشترک برای خوردن و آشامیدن</a:t>
            </a:r>
          </a:p>
          <a:p>
            <a:pPr algn="r" rtl="1">
              <a:lnSpc>
                <a:spcPct val="150000"/>
              </a:lnSpc>
              <a:buNone/>
            </a:pPr>
            <a:r>
              <a:rPr lang="fa-IR" dirty="0" smtClean="0">
                <a:cs typeface="B Yagut" pitchFamily="2" charset="-78"/>
              </a:rPr>
              <a:t>-صحبت‌کردن با فرد آلوده در فاصله کمتر از 90سانتی‌متری</a:t>
            </a:r>
          </a:p>
          <a:p>
            <a:pPr algn="r" rtl="1">
              <a:lnSpc>
                <a:spcPct val="150000"/>
              </a:lnSpc>
              <a:buNone/>
            </a:pPr>
            <a:r>
              <a:rPr lang="fa-IR" dirty="0" smtClean="0">
                <a:cs typeface="B Yagut" pitchFamily="2" charset="-78"/>
              </a:rPr>
              <a:t>-لمس‌کردن مستقیم فرد آلوده.</a:t>
            </a:r>
          </a:p>
          <a:p>
            <a:pPr algn="r" rtl="1">
              <a:lnSpc>
                <a:spcPct val="150000"/>
              </a:lnSpc>
            </a:pPr>
            <a:endParaRPr lang="fa-IR" dirty="0">
              <a:cs typeface="B Yagut" pitchFamily="2" charset="-78"/>
            </a:endParaRPr>
          </a:p>
        </p:txBody>
      </p:sp>
      <p:pic>
        <p:nvPicPr>
          <p:cNvPr id="4" name="~PP2294.WAV">
            <a:hlinkClick r:id="" action="ppaction://media"/>
          </p:cNvPr>
          <p:cNvPicPr>
            <a:picLocks noRot="1" noChangeAspect="1"/>
          </p:cNvPicPr>
          <p:nvPr>
            <a:wavAudioFile r:embed="rId1" name="~PP2294.WAV"/>
          </p:nvPr>
        </p:nvPicPr>
        <p:blipFill>
          <a:blip r:embed="rId3" cstate="print"/>
          <a:stretch>
            <a:fillRect/>
          </a:stretch>
        </p:blipFill>
        <p:spPr>
          <a:xfrm>
            <a:off x="8632825" y="6346825"/>
            <a:ext cx="304800" cy="304800"/>
          </a:xfrm>
          <a:prstGeom prst="rect">
            <a:avLst/>
          </a:prstGeom>
        </p:spPr>
      </p:pic>
    </p:spTree>
  </p:cSld>
  <p:clrMapOvr>
    <a:masterClrMapping/>
  </p:clrMapOvr>
  <p:transition advTm="20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نمونه گیری وتشخیص بیماری سارس</a:t>
            </a:r>
            <a:endParaRPr lang="en-US" sz="4000" dirty="0">
              <a:cs typeface="B Yagut" pitchFamily="2" charset="-78"/>
            </a:endParaRPr>
          </a:p>
        </p:txBody>
      </p:sp>
      <p:sp>
        <p:nvSpPr>
          <p:cNvPr id="3" name="Content Placeholder 2"/>
          <p:cNvSpPr>
            <a:spLocks noGrp="1"/>
          </p:cNvSpPr>
          <p:nvPr>
            <p:ph idx="1"/>
          </p:nvPr>
        </p:nvSpPr>
        <p:spPr>
          <a:xfrm>
            <a:off x="3275856" y="1196752"/>
            <a:ext cx="5616624" cy="5328592"/>
          </a:xfrm>
        </p:spPr>
        <p:txBody>
          <a:bodyPr>
            <a:noAutofit/>
          </a:bodyPr>
          <a:lstStyle/>
          <a:p>
            <a:pPr algn="r" rtl="1">
              <a:lnSpc>
                <a:spcPct val="150000"/>
              </a:lnSpc>
              <a:buNone/>
            </a:pPr>
            <a:r>
              <a:rPr lang="fa-IR" dirty="0" smtClean="0">
                <a:cs typeface="B Yagut" pitchFamily="2" charset="-78"/>
              </a:rPr>
              <a:t>نمونه گیری از افراد مشکوک بعد از 21روز از تماس با فرد بیمار سارس انجام شود .چون در بعضی افراد ممکن است در این مدت تست شان منفی شود .ازبیمار و افراد مشکوک آزمایشات زیر گرفته می شود:</a:t>
            </a:r>
          </a:p>
          <a:p>
            <a:pPr algn="r" rtl="1">
              <a:lnSpc>
                <a:spcPct val="150000"/>
              </a:lnSpc>
              <a:buNone/>
            </a:pPr>
            <a:r>
              <a:rPr lang="en-US" dirty="0" smtClean="0">
                <a:cs typeface="B Yagut" pitchFamily="2" charset="-78"/>
              </a:rPr>
              <a:t>RNA </a:t>
            </a:r>
            <a:r>
              <a:rPr lang="fa-IR" dirty="0" smtClean="0">
                <a:cs typeface="B Yagut" pitchFamily="2" charset="-78"/>
              </a:rPr>
              <a:t>تست</a:t>
            </a:r>
            <a:r>
              <a:rPr lang="en-US" dirty="0" smtClean="0">
                <a:cs typeface="B Yagut" pitchFamily="2" charset="-78"/>
              </a:rPr>
              <a:t>-PCR</a:t>
            </a:r>
            <a:r>
              <a:rPr lang="fa-IR" dirty="0" smtClean="0">
                <a:cs typeface="B Yagut" pitchFamily="2" charset="-78"/>
              </a:rPr>
              <a:t> تست</a:t>
            </a:r>
            <a:endParaRPr lang="en-US" dirty="0">
              <a:cs typeface="B Yagut" pitchFamily="2" charset="-78"/>
            </a:endParaRPr>
          </a:p>
        </p:txBody>
      </p:sp>
      <p:pic>
        <p:nvPicPr>
          <p:cNvPr id="16386" name="Picture 2" descr="C:\Users\behvarzi\Desktop\images.jpg"/>
          <p:cNvPicPr>
            <a:picLocks noChangeAspect="1" noChangeArrowheads="1"/>
          </p:cNvPicPr>
          <p:nvPr/>
        </p:nvPicPr>
        <p:blipFill>
          <a:blip r:embed="rId3" cstate="print"/>
          <a:srcRect/>
          <a:stretch>
            <a:fillRect/>
          </a:stretch>
        </p:blipFill>
        <p:spPr bwMode="auto">
          <a:xfrm>
            <a:off x="539552" y="1700808"/>
            <a:ext cx="2592288" cy="4392488"/>
          </a:xfrm>
          <a:prstGeom prst="rect">
            <a:avLst/>
          </a:prstGeom>
          <a:noFill/>
        </p:spPr>
      </p:pic>
      <p:pic>
        <p:nvPicPr>
          <p:cNvPr id="5" name="~PP1307.WAV">
            <a:hlinkClick r:id="" action="ppaction://media"/>
          </p:cNvPr>
          <p:cNvPicPr>
            <a:picLocks noRot="1" noChangeAspect="1"/>
          </p:cNvPicPr>
          <p:nvPr>
            <a:wavAudioFile r:embed="rId1" name="~PP1307.WAV"/>
          </p:nvPr>
        </p:nvPicPr>
        <p:blipFill>
          <a:blip r:embed="rId4"/>
          <a:stretch>
            <a:fillRect/>
          </a:stretch>
        </p:blipFill>
        <p:spPr>
          <a:xfrm>
            <a:off x="8632825" y="6346825"/>
            <a:ext cx="304800" cy="304800"/>
          </a:xfrm>
          <a:prstGeom prst="rect">
            <a:avLst/>
          </a:prstGeom>
        </p:spPr>
      </p:pic>
    </p:spTree>
  </p:cSld>
  <p:clrMapOvr>
    <a:masterClrMapping/>
  </p:clrMapOvr>
  <p:transition advTm="21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افراد در معرض خطر سارس</a:t>
            </a:r>
            <a:endParaRPr lang="en-US" sz="4000" dirty="0">
              <a:cs typeface="B Yagut" pitchFamily="2" charset="-78"/>
            </a:endParaRPr>
          </a:p>
        </p:txBody>
      </p:sp>
      <p:sp>
        <p:nvSpPr>
          <p:cNvPr id="3" name="Content Placeholder 2"/>
          <p:cNvSpPr>
            <a:spLocks noGrp="1"/>
          </p:cNvSpPr>
          <p:nvPr>
            <p:ph idx="1"/>
          </p:nvPr>
        </p:nvSpPr>
        <p:spPr>
          <a:xfrm>
            <a:off x="457200" y="1484784"/>
            <a:ext cx="8229600" cy="4641379"/>
          </a:xfrm>
        </p:spPr>
        <p:txBody>
          <a:bodyPr>
            <a:noAutofit/>
          </a:bodyPr>
          <a:lstStyle/>
          <a:p>
            <a:pPr algn="r" rtl="1">
              <a:buNone/>
            </a:pPr>
            <a:r>
              <a:rPr lang="fa-IR" dirty="0" smtClean="0">
                <a:cs typeface="B Yagut" pitchFamily="2" charset="-78"/>
              </a:rPr>
              <a:t>بر اساس اطلاعات موجود عوامل زير مي توانند ريسك فاكتور باشند:</a:t>
            </a:r>
          </a:p>
          <a:p>
            <a:pPr algn="r" rtl="1">
              <a:buNone/>
            </a:pPr>
            <a:r>
              <a:rPr lang="fa-IR" dirty="0" smtClean="0">
                <a:cs typeface="B Yagut" pitchFamily="2" charset="-78"/>
              </a:rPr>
              <a:t>1- تماس نزديك طي ۱۰ روز قبل از شروع بيماري با افراد مبتلا</a:t>
            </a:r>
          </a:p>
          <a:p>
            <a:pPr algn="r" rtl="1">
              <a:buNone/>
            </a:pPr>
            <a:r>
              <a:rPr lang="fa-IR" dirty="0" smtClean="0">
                <a:cs typeface="B Yagut" pitchFamily="2" charset="-78"/>
              </a:rPr>
              <a:t>2-مسافرت طي ۱۰ روز قبل از شروع بيماري به مناطق مشخص شده توسط سازمان جهانی بهداشت</a:t>
            </a:r>
            <a:endParaRPr lang="en-US" dirty="0" smtClean="0">
              <a:cs typeface="B Yagut" pitchFamily="2" charset="-78"/>
            </a:endParaRPr>
          </a:p>
          <a:p>
            <a:pPr algn="r" rtl="1">
              <a:buNone/>
            </a:pPr>
            <a:r>
              <a:rPr lang="en-US" dirty="0" smtClean="0">
                <a:cs typeface="B Yagut" pitchFamily="2" charset="-78"/>
              </a:rPr>
              <a:t> </a:t>
            </a:r>
            <a:r>
              <a:rPr lang="fa-IR" dirty="0" smtClean="0">
                <a:cs typeface="B Yagut" pitchFamily="2" charset="-78"/>
              </a:rPr>
              <a:t>3-رفت و آمد و به مكانها وملاقات با افرادي كه با اين افراد در تماس نزديك هستند يا اين افراد وجود دارند ( مثلآ بيمارستانها </a:t>
            </a:r>
          </a:p>
          <a:p>
            <a:pPr algn="r"/>
            <a:endParaRPr lang="en-US" dirty="0">
              <a:cs typeface="B Yagut" pitchFamily="2" charset="-78"/>
            </a:endParaRPr>
          </a:p>
        </p:txBody>
      </p:sp>
      <p:pic>
        <p:nvPicPr>
          <p:cNvPr id="4" name="~PP1519.WAV">
            <a:hlinkClick r:id="" action="ppaction://media"/>
          </p:cNvPr>
          <p:cNvPicPr>
            <a:picLocks noRot="1" noChangeAspect="1"/>
          </p:cNvPicPr>
          <p:nvPr>
            <a:wavAudioFile r:embed="rId1" name="~PP1519.WAV"/>
          </p:nvPr>
        </p:nvPicPr>
        <p:blipFill>
          <a:blip r:embed="rId3" cstate="print"/>
          <a:stretch>
            <a:fillRect/>
          </a:stretch>
        </p:blipFill>
        <p:spPr>
          <a:xfrm>
            <a:off x="8632825" y="6346825"/>
            <a:ext cx="304800" cy="304800"/>
          </a:xfrm>
          <a:prstGeom prst="rect">
            <a:avLst/>
          </a:prstGeom>
        </p:spPr>
      </p:pic>
    </p:spTree>
  </p:cSld>
  <p:clrMapOvr>
    <a:masterClrMapping/>
  </p:clrMapOvr>
  <p:transition advTm="31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انتشار سارس</a:t>
            </a:r>
            <a:endParaRPr lang="en-US" sz="4000" dirty="0">
              <a:cs typeface="B Yagut" pitchFamily="2" charset="-78"/>
            </a:endParaRPr>
          </a:p>
        </p:txBody>
      </p:sp>
      <p:sp>
        <p:nvSpPr>
          <p:cNvPr id="3" name="Content Placeholder 2"/>
          <p:cNvSpPr>
            <a:spLocks noGrp="1"/>
          </p:cNvSpPr>
          <p:nvPr>
            <p:ph idx="1"/>
          </p:nvPr>
        </p:nvSpPr>
        <p:spPr>
          <a:xfrm>
            <a:off x="251520" y="1600200"/>
            <a:ext cx="8533705" cy="4525963"/>
          </a:xfrm>
        </p:spPr>
        <p:txBody>
          <a:bodyPr>
            <a:noAutofit/>
          </a:bodyPr>
          <a:lstStyle/>
          <a:p>
            <a:pPr algn="r" rtl="1">
              <a:buNone/>
            </a:pPr>
            <a:r>
              <a:rPr lang="fa-IR" dirty="0" smtClean="0">
                <a:cs typeface="B Yagut" pitchFamily="2" charset="-78"/>
              </a:rPr>
              <a:t>-از طريق قطرات پراكنده شد. توسط مبتلا در هوا بوسيله سرفه يا عطسه، متخصصين عقيده دارند كه از طريق اشيا آلوده هم ممكن است منتشر شود.</a:t>
            </a:r>
          </a:p>
          <a:p>
            <a:pPr algn="r" rtl="1">
              <a:buNone/>
            </a:pPr>
            <a:r>
              <a:rPr lang="fa-IR" dirty="0" smtClean="0">
                <a:cs typeface="B Yagut" pitchFamily="2" charset="-78"/>
              </a:rPr>
              <a:t>-بطور کلی: ويروس سارس بنظر مي رسد از طريق چشمها، بيني و دهان وارد بدن مي شود. </a:t>
            </a:r>
          </a:p>
          <a:p>
            <a:pPr algn="r" rtl="1">
              <a:buNone/>
            </a:pPr>
            <a:r>
              <a:rPr lang="fa-IR" dirty="0" smtClean="0">
                <a:cs typeface="B Yagut" pitchFamily="2" charset="-78"/>
              </a:rPr>
              <a:t>-دست زدن به اشيا آلوده را انتقال مهمي براي اين بيماري به شمار مي رود.تا اين موقع ديده نشد. كه ارتباط اجتماعي      ( مدارس، مراكز درماني ) باعث شيوع بيشتر است.</a:t>
            </a:r>
          </a:p>
          <a:p>
            <a:pPr algn="r" rtl="1">
              <a:buNone/>
            </a:pPr>
            <a:endParaRPr lang="en-US" dirty="0">
              <a:cs typeface="B Yagut" pitchFamily="2" charset="-78"/>
            </a:endParaRPr>
          </a:p>
        </p:txBody>
      </p:sp>
      <p:pic>
        <p:nvPicPr>
          <p:cNvPr id="4" name="~PP2081.WAV">
            <a:hlinkClick r:id="" action="ppaction://media"/>
          </p:cNvPr>
          <p:cNvPicPr>
            <a:picLocks noRot="1" noChangeAspect="1"/>
          </p:cNvPicPr>
          <p:nvPr>
            <a:wavAudioFile r:embed="rId1" name="~PP2081.WAV"/>
          </p:nvPr>
        </p:nvPicPr>
        <p:blipFill>
          <a:blip r:embed="rId3"/>
          <a:stretch>
            <a:fillRect/>
          </a:stretch>
        </p:blipFill>
        <p:spPr>
          <a:xfrm>
            <a:off x="8632825" y="6346825"/>
            <a:ext cx="304800" cy="304800"/>
          </a:xfrm>
          <a:prstGeom prst="rect">
            <a:avLst/>
          </a:prstGeom>
        </p:spPr>
      </p:pic>
    </p:spTree>
  </p:cSld>
  <p:clrMapOvr>
    <a:masterClrMapping/>
  </p:clrMapOvr>
  <p:transition advTm="32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خطر مسافرت در انتقال سارس</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buNone/>
            </a:pPr>
            <a:r>
              <a:rPr lang="fa-IR" dirty="0" smtClean="0">
                <a:cs typeface="B Yagut" pitchFamily="2" charset="-78"/>
              </a:rPr>
              <a:t>سازمان جهانی بهداشت سفرهاي غيرضروري به مناطق آلوده مناطقي كه زنجيره انتقال ويروس در آنجا مشاهده شده است، بخصوص مناطق آلوده چين و تورنتو كانادا را  در زمان شیوع بیماری منع کرده بود. ضمناً تمامي مسافرين بايد از علائم اصلي بيماري آگاه گردند و از تماس نزديك با افرادي كه آلوده شده‌اند يا سابقه  سفر اخير به نواحي آلوده را داشته‌اند اجتناب نمايند و مسافراني كه دچار اين علائم شده‌اند تا وقتي كه بطور كامل بررسي نگرديده‌اند نبايد آن كشور را ترك كنند .</a:t>
            </a:r>
          </a:p>
          <a:p>
            <a:pPr algn="r"/>
            <a:endParaRPr lang="en-US" dirty="0">
              <a:cs typeface="B Yagut" pitchFamily="2" charset="-78"/>
            </a:endParaRPr>
          </a:p>
        </p:txBody>
      </p:sp>
      <p:pic>
        <p:nvPicPr>
          <p:cNvPr id="5" name="~PP1107.WAV">
            <a:hlinkClick r:id="" action="ppaction://media"/>
          </p:cNvPr>
          <p:cNvPicPr>
            <a:picLocks noRot="1" noChangeAspect="1"/>
          </p:cNvPicPr>
          <p:nvPr>
            <a:wavAudioFile r:embed="rId1" name="~PP1107.WAV"/>
          </p:nvPr>
        </p:nvPicPr>
        <p:blipFill>
          <a:blip r:embed="rId3" cstate="print"/>
          <a:stretch>
            <a:fillRect/>
          </a:stretch>
        </p:blipFill>
        <p:spPr>
          <a:xfrm>
            <a:off x="8632825" y="6346825"/>
            <a:ext cx="304800" cy="304800"/>
          </a:xfrm>
          <a:prstGeom prst="rect">
            <a:avLst/>
          </a:prstGeom>
        </p:spPr>
      </p:pic>
    </p:spTree>
  </p:cSld>
  <p:clrMapOvr>
    <a:masterClrMapping/>
  </p:clrMapOvr>
  <p:transition advTm="38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algn="r"/>
            <a:r>
              <a:rPr lang="fa-IR" sz="4000" dirty="0" smtClean="0">
                <a:cs typeface="B Yagut" pitchFamily="2" charset="-78"/>
              </a:rPr>
              <a:t>اهداف سازمان جهانی بهداشت در مورد سارس</a:t>
            </a:r>
            <a:endParaRPr lang="en-US"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dirty="0" smtClean="0">
                <a:cs typeface="B Yagut" pitchFamily="2" charset="-78"/>
              </a:rPr>
              <a:t>۱  – پيشگيري و كنترل شيوع بيماري </a:t>
            </a:r>
          </a:p>
          <a:p>
            <a:pPr algn="r">
              <a:lnSpc>
                <a:spcPct val="150000"/>
              </a:lnSpc>
              <a:buNone/>
            </a:pPr>
            <a:r>
              <a:rPr lang="fa-IR" dirty="0" smtClean="0">
                <a:cs typeface="B Yagut" pitchFamily="2" charset="-78"/>
              </a:rPr>
              <a:t> ۲ – مشخص نمودن عامل بيماري</a:t>
            </a:r>
          </a:p>
          <a:p>
            <a:pPr algn="r">
              <a:lnSpc>
                <a:spcPct val="150000"/>
              </a:lnSpc>
              <a:buNone/>
            </a:pPr>
            <a:r>
              <a:rPr lang="fa-IR" dirty="0" smtClean="0">
                <a:cs typeface="B Yagut" pitchFamily="2" charset="-78"/>
              </a:rPr>
              <a:t> ۳ – مشخص نمودن رژيم درماني مؤثر</a:t>
            </a:r>
          </a:p>
          <a:p>
            <a:pPr algn="r">
              <a:lnSpc>
                <a:spcPct val="150000"/>
              </a:lnSpc>
              <a:buNone/>
            </a:pPr>
            <a:r>
              <a:rPr lang="fa-IR" dirty="0" smtClean="0">
                <a:cs typeface="B Yagut" pitchFamily="2" charset="-78"/>
              </a:rPr>
              <a:t>۴ – حمايت كشورهاي درگير در صورت نياز از طريق اعزام كاركنان بهداشتي</a:t>
            </a:r>
          </a:p>
          <a:p>
            <a:pPr algn="r">
              <a:lnSpc>
                <a:spcPct val="150000"/>
              </a:lnSpc>
            </a:pPr>
            <a:endParaRPr lang="en-US" dirty="0">
              <a:cs typeface="B Yagut" pitchFamily="2" charset="-78"/>
            </a:endParaRPr>
          </a:p>
        </p:txBody>
      </p:sp>
      <p:pic>
        <p:nvPicPr>
          <p:cNvPr id="4" name="~PP1989.WAV">
            <a:hlinkClick r:id="" action="ppaction://media"/>
          </p:cNvPr>
          <p:cNvPicPr>
            <a:picLocks noRot="1" noChangeAspect="1"/>
          </p:cNvPicPr>
          <p:nvPr>
            <a:wavAudioFile r:embed="rId1" name="~PP1989.WAV"/>
          </p:nvPr>
        </p:nvPicPr>
        <p:blipFill>
          <a:blip r:embed="rId3" cstate="print"/>
          <a:stretch>
            <a:fillRect/>
          </a:stretch>
        </p:blipFill>
        <p:spPr>
          <a:xfrm>
            <a:off x="8632825" y="6346825"/>
            <a:ext cx="304800" cy="304800"/>
          </a:xfrm>
          <a:prstGeom prst="rect">
            <a:avLst/>
          </a:prstGeom>
        </p:spPr>
      </p:pic>
    </p:spTree>
  </p:cSld>
  <p:clrMapOvr>
    <a:masterClrMapping/>
  </p:clrMapOvr>
  <p:transition advTm="23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روش برخورد احتمالی با بیمار سارس</a:t>
            </a:r>
            <a:endParaRPr lang="en-US" sz="4000" dirty="0">
              <a:cs typeface="B Yagut" pitchFamily="2" charset="-78"/>
            </a:endParaRPr>
          </a:p>
        </p:txBody>
      </p:sp>
      <p:sp>
        <p:nvSpPr>
          <p:cNvPr id="3" name="Content Placeholder 2"/>
          <p:cNvSpPr>
            <a:spLocks noGrp="1"/>
          </p:cNvSpPr>
          <p:nvPr>
            <p:ph idx="1"/>
          </p:nvPr>
        </p:nvSpPr>
        <p:spPr/>
        <p:txBody>
          <a:bodyPr>
            <a:noAutofit/>
          </a:bodyPr>
          <a:lstStyle/>
          <a:p>
            <a:pPr algn="r">
              <a:lnSpc>
                <a:spcPct val="150000"/>
              </a:lnSpc>
              <a:buNone/>
            </a:pPr>
            <a:r>
              <a:rPr lang="fa-IR" dirty="0" smtClean="0">
                <a:cs typeface="B Yagut" pitchFamily="2" charset="-78"/>
              </a:rPr>
              <a:t>۱ – دادن اطلاعات در خصوص تابلو باليني به بيمار</a:t>
            </a:r>
          </a:p>
          <a:p>
            <a:pPr algn="r">
              <a:lnSpc>
                <a:spcPct val="150000"/>
              </a:lnSpc>
              <a:buNone/>
            </a:pPr>
            <a:r>
              <a:rPr lang="fa-IR" dirty="0" smtClean="0">
                <a:cs typeface="B Yagut" pitchFamily="2" charset="-78"/>
              </a:rPr>
              <a:t>۲ – ايزولاسيون در منزل بمدت ۱۰ روز</a:t>
            </a:r>
          </a:p>
          <a:p>
            <a:pPr algn="r">
              <a:lnSpc>
                <a:spcPct val="150000"/>
              </a:lnSpc>
              <a:buNone/>
            </a:pPr>
            <a:r>
              <a:rPr lang="fa-IR" dirty="0" smtClean="0">
                <a:cs typeface="B Yagut" pitchFamily="2" charset="-78"/>
              </a:rPr>
              <a:t> ۳ – ويزيت حضوري يا  با  تلفن بطور روزانه توسط يكي از اعضاي تيم مراقبت</a:t>
            </a:r>
          </a:p>
          <a:p>
            <a:pPr algn="r">
              <a:lnSpc>
                <a:spcPct val="150000"/>
              </a:lnSpc>
              <a:buNone/>
            </a:pPr>
            <a:r>
              <a:rPr lang="fa-IR" dirty="0" smtClean="0">
                <a:cs typeface="B Yagut" pitchFamily="2" charset="-78"/>
              </a:rPr>
              <a:t>۴ – كنترل روزانه تب شايعترين علامتي كه در ابتدا ظاهر مي شود تب است</a:t>
            </a:r>
          </a:p>
          <a:p>
            <a:pPr algn="r">
              <a:lnSpc>
                <a:spcPct val="150000"/>
              </a:lnSpc>
            </a:pPr>
            <a:endParaRPr lang="en-US" dirty="0">
              <a:cs typeface="B Yagut" pitchFamily="2" charset="-78"/>
            </a:endParaRPr>
          </a:p>
        </p:txBody>
      </p:sp>
      <p:pic>
        <p:nvPicPr>
          <p:cNvPr id="4" name="~PP893.WAV">
            <a:hlinkClick r:id="" action="ppaction://media"/>
          </p:cNvPr>
          <p:cNvPicPr>
            <a:picLocks noRot="1" noChangeAspect="1"/>
          </p:cNvPicPr>
          <p:nvPr>
            <a:wavAudioFile r:embed="rId1" name="~PP893.WAV"/>
          </p:nvPr>
        </p:nvPicPr>
        <p:blipFill>
          <a:blip r:embed="rId3" cstate="print"/>
          <a:stretch>
            <a:fillRect/>
          </a:stretch>
        </p:blipFill>
        <p:spPr>
          <a:xfrm>
            <a:off x="8632825" y="6346825"/>
            <a:ext cx="304800" cy="304800"/>
          </a:xfrm>
          <a:prstGeom prst="rect">
            <a:avLst/>
          </a:prstGeom>
        </p:spPr>
      </p:pic>
    </p:spTree>
  </p:cSld>
  <p:clrMapOvr>
    <a:masterClrMapping/>
  </p:clrMapOvr>
  <p:transition advTm="24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تعاريف تشخيصي بيماري سارس</a:t>
            </a:r>
            <a:endParaRPr lang="en-US" sz="4000" dirty="0">
              <a:cs typeface="B Yagut" pitchFamily="2" charset="-78"/>
            </a:endParaRPr>
          </a:p>
        </p:txBody>
      </p:sp>
      <p:sp>
        <p:nvSpPr>
          <p:cNvPr id="3" name="Content Placeholder 2"/>
          <p:cNvSpPr>
            <a:spLocks noGrp="1"/>
          </p:cNvSpPr>
          <p:nvPr>
            <p:ph idx="1"/>
          </p:nvPr>
        </p:nvSpPr>
        <p:spPr/>
        <p:txBody>
          <a:bodyPr>
            <a:noAutofit/>
          </a:bodyPr>
          <a:lstStyle/>
          <a:p>
            <a:pPr algn="r">
              <a:buNone/>
            </a:pPr>
            <a:r>
              <a:rPr lang="fa-IR" dirty="0" smtClean="0">
                <a:cs typeface="B Yagut" pitchFamily="2" charset="-78"/>
              </a:rPr>
              <a:t>مورد مظنون:</a:t>
            </a:r>
          </a:p>
          <a:p>
            <a:pPr algn="r">
              <a:buNone/>
            </a:pPr>
            <a:r>
              <a:rPr lang="fa-IR" dirty="0" smtClean="0">
                <a:cs typeface="B Yagut" pitchFamily="2" charset="-78"/>
              </a:rPr>
              <a:t>هر فردي كه باسابقه تب بالاي ۳۸درجه وسرفه‌ و مشكلات تنفسي و حداقل يكي از موارد زير در فاصله ۱۰ روز قبل از شروع علائم را داشته باشد:</a:t>
            </a:r>
          </a:p>
          <a:p>
            <a:pPr algn="r">
              <a:buNone/>
            </a:pPr>
            <a:r>
              <a:rPr lang="fa-IR" dirty="0" smtClean="0">
                <a:cs typeface="B Yagut" pitchFamily="2" charset="-78"/>
              </a:rPr>
              <a:t>– تماس نزديك يا زندگي كردن با هم، پرستاري كردن و يا تماس مستقيم با ترشحات تنفسي يا مايعات بدن بيمار مظنون</a:t>
            </a:r>
          </a:p>
          <a:p>
            <a:pPr algn="r">
              <a:buNone/>
            </a:pPr>
            <a:r>
              <a:rPr lang="fa-IR" dirty="0" smtClean="0">
                <a:cs typeface="B Yagut" pitchFamily="2" charset="-78"/>
              </a:rPr>
              <a:t>-سابقه مسافرت به منطقه آلوده</a:t>
            </a:r>
          </a:p>
          <a:p>
            <a:pPr algn="r">
              <a:buNone/>
            </a:pPr>
            <a:r>
              <a:rPr lang="fa-IR" dirty="0" smtClean="0">
                <a:cs typeface="B Yagut" pitchFamily="2" charset="-78"/>
              </a:rPr>
              <a:t>–  اقامت در يك منطقه آلوده</a:t>
            </a:r>
          </a:p>
          <a:p>
            <a:pPr algn="r"/>
            <a:endParaRPr lang="en-US" dirty="0">
              <a:cs typeface="B Yagut" pitchFamily="2" charset="-78"/>
            </a:endParaRPr>
          </a:p>
        </p:txBody>
      </p:sp>
      <p:pic>
        <p:nvPicPr>
          <p:cNvPr id="4" name="~PP1604.WAV">
            <a:hlinkClick r:id="" action="ppaction://media"/>
          </p:cNvPr>
          <p:cNvPicPr>
            <a:picLocks noRot="1" noChangeAspect="1"/>
          </p:cNvPicPr>
          <p:nvPr>
            <a:wavAudioFile r:embed="rId1" name="~PP160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26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مورد محتمل</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dirty="0" smtClean="0">
                <a:cs typeface="B Yagut" pitchFamily="2" charset="-78"/>
              </a:rPr>
              <a:t> ۱ – يك مورد مظنون كه در راديوگرافي ريه نماي پنوموني يا سندرم ديسترس تنفسي داشته باشد.</a:t>
            </a:r>
          </a:p>
          <a:p>
            <a:pPr algn="r">
              <a:lnSpc>
                <a:spcPct val="200000"/>
              </a:lnSpc>
              <a:buNone/>
            </a:pPr>
            <a:r>
              <a:rPr lang="fa-IR" dirty="0" smtClean="0">
                <a:cs typeface="B Yagut" pitchFamily="2" charset="-78"/>
              </a:rPr>
              <a:t>۲ – يك مورد مظنون كه در اتوپسي ريه يافته هاي سندرم ديسترس تنفسي بدون عامل قابل شناسايي داشته باشد.</a:t>
            </a:r>
          </a:p>
          <a:p>
            <a:pPr algn="r">
              <a:lnSpc>
                <a:spcPct val="200000"/>
              </a:lnSpc>
              <a:buNone/>
            </a:pPr>
            <a:endParaRPr lang="en-US" dirty="0">
              <a:cs typeface="B Yagut" pitchFamily="2" charset="-78"/>
            </a:endParaRPr>
          </a:p>
        </p:txBody>
      </p:sp>
      <p:pic>
        <p:nvPicPr>
          <p:cNvPr id="4" name="~PP3363.WAV">
            <a:hlinkClick r:id="" action="ppaction://media"/>
          </p:cNvPr>
          <p:cNvPicPr>
            <a:picLocks noRot="1" noChangeAspect="1"/>
          </p:cNvPicPr>
          <p:nvPr>
            <a:wavAudioFile r:embed="rId1" name="~PP3363.WAV"/>
          </p:nvPr>
        </p:nvPicPr>
        <p:blipFill>
          <a:blip r:embed="rId3" cstate="print"/>
          <a:stretch>
            <a:fillRect/>
          </a:stretch>
        </p:blipFill>
        <p:spPr>
          <a:xfrm>
            <a:off x="8632825" y="6346825"/>
            <a:ext cx="304800" cy="304800"/>
          </a:xfrm>
          <a:prstGeom prst="rect">
            <a:avLst/>
          </a:prstGeom>
        </p:spPr>
      </p:pic>
    </p:spTree>
  </p:cSld>
  <p:clrMapOvr>
    <a:masterClrMapping/>
  </p:clrMapOvr>
  <p:transition advTm="18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مورد قطعی سارس</a:t>
            </a:r>
            <a:endParaRPr lang="fa-IR" sz="4000" dirty="0">
              <a:cs typeface="B Yagut" pitchFamily="2" charset="-78"/>
            </a:endParaRPr>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به موردی گفته میشود که علائم محتمل به همراه آزمایش خون و نمونه های تهیه شده در آزمایشگاه مثبت گزارش </a:t>
            </a:r>
            <a:r>
              <a:rPr lang="en-US" dirty="0" smtClean="0">
                <a:cs typeface="B Yagut" pitchFamily="2" charset="-78"/>
              </a:rPr>
              <a:t>.</a:t>
            </a:r>
            <a:r>
              <a:rPr lang="fa-IR" dirty="0" smtClean="0">
                <a:cs typeface="B Yagut" pitchFamily="2" charset="-78"/>
              </a:rPr>
              <a:t>گردد</a:t>
            </a:r>
            <a:endParaRPr lang="fa-IR" dirty="0">
              <a:cs typeface="B Yagut" pitchFamily="2" charset="-78"/>
            </a:endParaRPr>
          </a:p>
        </p:txBody>
      </p:sp>
      <p:pic>
        <p:nvPicPr>
          <p:cNvPr id="4" name="~PP1773.WAV">
            <a:hlinkClick r:id="" action="ppaction://media"/>
          </p:cNvPr>
          <p:cNvPicPr>
            <a:picLocks noRot="1" noChangeAspect="1"/>
          </p:cNvPicPr>
          <p:nvPr>
            <a:wavAudioFile r:embed="rId1" name="~PP1773.WAV"/>
          </p:nvPr>
        </p:nvPicPr>
        <p:blipFill>
          <a:blip r:embed="rId3"/>
          <a:stretch>
            <a:fillRect/>
          </a:stretch>
        </p:blipFill>
        <p:spPr>
          <a:xfrm>
            <a:off x="8632825" y="6346825"/>
            <a:ext cx="304800" cy="304800"/>
          </a:xfrm>
          <a:prstGeom prst="rect">
            <a:avLst/>
          </a:prstGeom>
        </p:spPr>
      </p:pic>
    </p:spTree>
  </p:cSld>
  <p:clrMapOvr>
    <a:masterClrMapping/>
  </p:clrMapOvr>
  <p:transition advTm="10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dirty="0" smtClean="0">
                <a:cs typeface="B Yagut" pitchFamily="2" charset="-78"/>
              </a:rPr>
              <a:t>مشخصات سند</a:t>
            </a:r>
          </a:p>
        </p:txBody>
      </p:sp>
      <p:sp>
        <p:nvSpPr>
          <p:cNvPr id="3075" name="Content Placeholder 2"/>
          <p:cNvSpPr>
            <a:spLocks noGrp="1"/>
          </p:cNvSpPr>
          <p:nvPr>
            <p:ph idx="1"/>
          </p:nvPr>
        </p:nvSpPr>
        <p:spPr>
          <a:xfrm>
            <a:off x="4643438" y="1295400"/>
            <a:ext cx="4186237" cy="4191000"/>
          </a:xfrm>
        </p:spPr>
        <p:txBody>
          <a:bodyPr>
            <a:noAutofit/>
          </a:bodyPr>
          <a:lstStyle/>
          <a:p>
            <a:pPr algn="r" eaLnBrk="1" hangingPunct="1">
              <a:buFont typeface="Arial" pitchFamily="34" charset="0"/>
              <a:buNone/>
            </a:pPr>
            <a:r>
              <a:rPr lang="fa-IR" sz="2400" b="1" dirty="0" smtClean="0">
                <a:cs typeface="B Yagut" pitchFamily="2" charset="-78"/>
              </a:rPr>
              <a:t>مشخصات بسته آموزشی</a:t>
            </a:r>
          </a:p>
          <a:p>
            <a:pPr eaLnBrk="1" hangingPunct="1">
              <a:buFont typeface="Arial" pitchFamily="34" charset="0"/>
              <a:buNone/>
            </a:pPr>
            <a:endParaRPr lang="fa-IR" sz="2400" dirty="0" smtClean="0">
              <a:cs typeface="B Yagut" pitchFamily="2" charset="-78"/>
            </a:endParaRPr>
          </a:p>
          <a:p>
            <a:pPr algn="r" eaLnBrk="1" hangingPunct="1">
              <a:buFont typeface="Arial" pitchFamily="34" charset="0"/>
              <a:buNone/>
            </a:pPr>
            <a:r>
              <a:rPr lang="fa-IR" sz="2400" dirty="0" smtClean="0">
                <a:cs typeface="B Yagut" pitchFamily="2" charset="-78"/>
              </a:rPr>
              <a:t>حیطه درس: بیماریهای واگیر</a:t>
            </a:r>
          </a:p>
          <a:p>
            <a:pPr algn="r" eaLnBrk="1" hangingPunct="1">
              <a:buFont typeface="Arial" pitchFamily="34" charset="0"/>
              <a:buNone/>
            </a:pPr>
            <a:r>
              <a:rPr lang="fa-IR" sz="2400" dirty="0" smtClean="0">
                <a:cs typeface="B Yagut" pitchFamily="2" charset="-78"/>
              </a:rPr>
              <a:t>تاریخ آخرین بازنگری:19تیر1399</a:t>
            </a:r>
          </a:p>
          <a:p>
            <a:pPr algn="r" eaLnBrk="1" hangingPunct="1">
              <a:buFont typeface="Arial" pitchFamily="34" charset="0"/>
              <a:buNone/>
            </a:pPr>
            <a:r>
              <a:rPr lang="fa-IR" sz="2400" dirty="0" smtClean="0">
                <a:cs typeface="B Yagut" pitchFamily="2" charset="-78"/>
              </a:rPr>
              <a:t>نوبت تهیه:2</a:t>
            </a:r>
            <a:r>
              <a:rPr lang="en-US" sz="2800" dirty="0" smtClean="0">
                <a:solidFill>
                  <a:srgbClr val="000000"/>
                </a:solidFill>
                <a:cs typeface="B Yagut" pitchFamily="2" charset="-78"/>
              </a:rPr>
              <a:t>                                                </a:t>
            </a:r>
            <a:r>
              <a:rPr lang="fa-IR" sz="2800" dirty="0" smtClean="0">
                <a:solidFill>
                  <a:srgbClr val="000000"/>
                </a:solidFill>
                <a:cs typeface="B Yagut" pitchFamily="2" charset="-78"/>
              </a:rPr>
              <a:t>نام فایل:</a:t>
            </a:r>
          </a:p>
          <a:p>
            <a:pPr>
              <a:buNone/>
            </a:pPr>
            <a:r>
              <a:rPr lang="fa-IR" sz="2400" dirty="0" smtClean="0">
                <a:cs typeface="B Yagut" pitchFamily="2" charset="-78"/>
              </a:rPr>
              <a:t> </a:t>
            </a:r>
            <a:r>
              <a:rPr lang="en-US" sz="2400" dirty="0" smtClean="0">
                <a:solidFill>
                  <a:srgbClr val="000000"/>
                </a:solidFill>
                <a:cs typeface="B Yagut" pitchFamily="2" charset="-78"/>
              </a:rPr>
              <a:t>CD-</a:t>
            </a:r>
            <a:r>
              <a:rPr lang="en-US" sz="2400" dirty="0" err="1" smtClean="0">
                <a:solidFill>
                  <a:srgbClr val="000000"/>
                </a:solidFill>
                <a:cs typeface="B Yagut" pitchFamily="2" charset="-78"/>
              </a:rPr>
              <a:t>ashnayi</a:t>
            </a:r>
            <a:r>
              <a:rPr lang="en-US" sz="2400" dirty="0" smtClean="0">
                <a:solidFill>
                  <a:srgbClr val="000000"/>
                </a:solidFill>
                <a:cs typeface="B Yagut" pitchFamily="2" charset="-78"/>
              </a:rPr>
              <a:t>-</a:t>
            </a:r>
            <a:r>
              <a:rPr lang="en-US" sz="2400" dirty="0" err="1" smtClean="0">
                <a:solidFill>
                  <a:srgbClr val="000000"/>
                </a:solidFill>
                <a:cs typeface="B Yagut" pitchFamily="2" charset="-78"/>
              </a:rPr>
              <a:t>ba</a:t>
            </a:r>
            <a:r>
              <a:rPr lang="en-US" sz="2400" dirty="0" smtClean="0">
                <a:solidFill>
                  <a:srgbClr val="000000"/>
                </a:solidFill>
                <a:cs typeface="B Yagut" pitchFamily="2" charset="-78"/>
              </a:rPr>
              <a:t>-</a:t>
            </a:r>
            <a:r>
              <a:rPr lang="en-US" sz="2400" dirty="0" smtClean="0"/>
              <a:t>SARS- </a:t>
            </a:r>
            <a:r>
              <a:rPr lang="en-US" sz="2400" dirty="0" smtClean="0">
                <a:solidFill>
                  <a:srgbClr val="000000"/>
                </a:solidFill>
                <a:cs typeface="B Yagut" pitchFamily="2" charset="-78"/>
              </a:rPr>
              <a:t>-</a:t>
            </a:r>
            <a:r>
              <a:rPr lang="en-US" sz="1800" b="1" dirty="0" smtClean="0">
                <a:solidFill>
                  <a:srgbClr val="000000"/>
                </a:solidFill>
                <a:cs typeface="B Yagut" pitchFamily="2" charset="-78"/>
              </a:rPr>
              <a:t>edi2</a:t>
            </a:r>
            <a:endParaRPr lang="fa-IR" sz="2000" b="1" dirty="0" smtClean="0">
              <a:cs typeface="B Yagut" pitchFamily="2" charset="-78"/>
            </a:endParaRPr>
          </a:p>
          <a:p>
            <a:pPr algn="ctr" eaLnBrk="1" hangingPunct="1">
              <a:buFont typeface="Arial" pitchFamily="34" charset="0"/>
              <a:buNone/>
            </a:pPr>
            <a:r>
              <a:rPr lang="fa-IR" sz="2800" dirty="0" smtClean="0">
                <a:cs typeface="B Yagut" pitchFamily="2" charset="-78"/>
              </a:rPr>
              <a:t>                                                                   </a:t>
            </a:r>
            <a:r>
              <a:rPr lang="en-US" sz="2800" dirty="0" smtClean="0">
                <a:cs typeface="B Yagut" pitchFamily="2" charset="-78"/>
              </a:rPr>
              <a:t>            </a:t>
            </a:r>
            <a:r>
              <a:rPr lang="fa-IR" sz="2800" dirty="0" smtClean="0">
                <a:cs typeface="B Yagut" pitchFamily="2" charset="-78"/>
              </a:rPr>
              <a:t> </a:t>
            </a:r>
            <a:endParaRPr lang="en-US" sz="2800" dirty="0" smtClean="0">
              <a:cs typeface="B Yagut" pitchFamily="2" charset="-78"/>
            </a:endParaRPr>
          </a:p>
          <a:p>
            <a:pPr eaLnBrk="1" hangingPunct="1"/>
            <a:endParaRPr lang="fa-IR" sz="2800" dirty="0" smtClean="0">
              <a:cs typeface="B Yagut" pitchFamily="2" charset="-78"/>
            </a:endParaRPr>
          </a:p>
        </p:txBody>
      </p:sp>
      <p:sp>
        <p:nvSpPr>
          <p:cNvPr id="3076" name="Rectangle 5"/>
          <p:cNvSpPr>
            <a:spLocks noChangeArrowheads="1"/>
          </p:cNvSpPr>
          <p:nvPr/>
        </p:nvSpPr>
        <p:spPr bwMode="auto">
          <a:xfrm>
            <a:off x="500063" y="2348880"/>
            <a:ext cx="3786187" cy="3662541"/>
          </a:xfrm>
          <a:prstGeom prst="rect">
            <a:avLst/>
          </a:prstGeom>
          <a:noFill/>
          <a:ln w="9525">
            <a:noFill/>
            <a:miter lim="800000"/>
            <a:headEnd/>
            <a:tailEnd/>
          </a:ln>
        </p:spPr>
        <p:txBody>
          <a:bodyPr wrap="square">
            <a:spAutoFit/>
          </a:bodyPr>
          <a:lstStyle/>
          <a:p>
            <a:pPr algn="just" rtl="1"/>
            <a:endParaRPr lang="fa-IR" sz="2000" dirty="0">
              <a:solidFill>
                <a:srgbClr val="000000"/>
              </a:solidFill>
              <a:latin typeface="Calibri" pitchFamily="34" charset="0"/>
              <a:cs typeface="B Yagut" pitchFamily="2" charset="-78"/>
            </a:endParaRPr>
          </a:p>
          <a:p>
            <a:pPr algn="just" rtl="1"/>
            <a:r>
              <a:rPr lang="en-US" sz="2000" dirty="0">
                <a:solidFill>
                  <a:srgbClr val="000000"/>
                </a:solidFill>
                <a:latin typeface="Calibri" pitchFamily="34" charset="0"/>
                <a:cs typeface="B Yagut" pitchFamily="2" charset="-78"/>
              </a:rPr>
              <a:t>      </a:t>
            </a:r>
            <a:r>
              <a:rPr lang="fa-IR" sz="2000" dirty="0">
                <a:solidFill>
                  <a:srgbClr val="000000"/>
                </a:solidFill>
                <a:latin typeface="Calibri" pitchFamily="34" charset="0"/>
                <a:cs typeface="B Yagut" pitchFamily="2" charset="-78"/>
              </a:rPr>
              <a:t> </a:t>
            </a:r>
            <a:r>
              <a:rPr lang="fa-IR" sz="2000" b="1" dirty="0">
                <a:solidFill>
                  <a:srgbClr val="000000"/>
                </a:solidFill>
                <a:latin typeface="Calibri" pitchFamily="34" charset="0"/>
                <a:cs typeface="B Yagut" pitchFamily="2" charset="-78"/>
              </a:rPr>
              <a:t>مشخصات مدرس </a:t>
            </a:r>
          </a:p>
          <a:p>
            <a:pPr algn="just" rtl="1"/>
            <a:endParaRPr lang="en-US" sz="2000" dirty="0">
              <a:solidFill>
                <a:srgbClr val="000000"/>
              </a:solidFill>
              <a:latin typeface="Calibri" pitchFamily="34" charset="0"/>
              <a:cs typeface="B Yagut" pitchFamily="2" charset="-78"/>
            </a:endParaRPr>
          </a:p>
          <a:p>
            <a:pPr algn="just" rtl="1"/>
            <a:r>
              <a:rPr lang="fa-IR" sz="2800" dirty="0">
                <a:solidFill>
                  <a:srgbClr val="000000"/>
                </a:solidFill>
                <a:latin typeface="Calibri" pitchFamily="34" charset="0"/>
                <a:cs typeface="B Yagut" pitchFamily="2" charset="-78"/>
              </a:rPr>
              <a:t>اله داد سپاهی</a:t>
            </a:r>
          </a:p>
          <a:p>
            <a:pPr algn="r" rtl="1"/>
            <a:r>
              <a:rPr lang="fa-IR" sz="2400" dirty="0">
                <a:solidFill>
                  <a:srgbClr val="000000"/>
                </a:solidFill>
                <a:latin typeface="Calibri" pitchFamily="34" charset="0"/>
                <a:cs typeface="B Yagut" pitchFamily="2" charset="-78"/>
              </a:rPr>
              <a:t>کارشناسی مدیریت پیشگیری و خدمات </a:t>
            </a:r>
            <a:r>
              <a:rPr lang="fa-IR" sz="2400" dirty="0" smtClean="0">
                <a:solidFill>
                  <a:srgbClr val="000000"/>
                </a:solidFill>
                <a:latin typeface="Calibri" pitchFamily="34" charset="0"/>
                <a:cs typeface="B Yagut" pitchFamily="2" charset="-78"/>
              </a:rPr>
              <a:t>بیماریها</a:t>
            </a:r>
            <a:endParaRPr lang="fa-IR" sz="2400" dirty="0">
              <a:solidFill>
                <a:srgbClr val="000000"/>
              </a:solidFill>
              <a:latin typeface="Calibri" pitchFamily="34" charset="0"/>
              <a:cs typeface="B Yagut" pitchFamily="2" charset="-78"/>
            </a:endParaRPr>
          </a:p>
          <a:p>
            <a:pPr algn="r" rtl="1"/>
            <a:r>
              <a:rPr lang="fa-IR" sz="2400" dirty="0">
                <a:solidFill>
                  <a:srgbClr val="000000"/>
                </a:solidFill>
                <a:latin typeface="Calibri" pitchFamily="34" charset="0"/>
                <a:cs typeface="B Yagut" pitchFamily="2" charset="-78"/>
              </a:rPr>
              <a:t>مربی</a:t>
            </a:r>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sz="24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2" cstate="print"/>
          <a:srcRect/>
          <a:stretch>
            <a:fillRect/>
          </a:stretch>
        </p:blipFill>
        <p:spPr bwMode="auto">
          <a:xfrm>
            <a:off x="214313" y="928688"/>
            <a:ext cx="1714500" cy="1714500"/>
          </a:xfrm>
          <a:prstGeom prst="rect">
            <a:avLst/>
          </a:prstGeom>
          <a:noFill/>
          <a:ln w="9525">
            <a:noFill/>
            <a:miter lim="800000"/>
            <a:headEnd/>
            <a:tailEnd/>
          </a:ln>
        </p:spPr>
      </p:pic>
    </p:spTree>
  </p:cSld>
  <p:clrMapOvr>
    <a:masterClrMapping/>
  </p:clrMapOvr>
  <p:transition advTm="6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انتقال بیماری سارس</a:t>
            </a:r>
            <a:endParaRPr lang="en-US" sz="4000" dirty="0">
              <a:cs typeface="B Yagut" pitchFamily="2" charset="-78"/>
            </a:endParaRPr>
          </a:p>
        </p:txBody>
      </p:sp>
      <p:sp>
        <p:nvSpPr>
          <p:cNvPr id="3" name="Content Placeholder 2"/>
          <p:cNvSpPr>
            <a:spLocks noGrp="1"/>
          </p:cNvSpPr>
          <p:nvPr>
            <p:ph idx="1"/>
          </p:nvPr>
        </p:nvSpPr>
        <p:spPr>
          <a:xfrm>
            <a:off x="3419872" y="1412776"/>
            <a:ext cx="5472608" cy="5040560"/>
          </a:xfrm>
        </p:spPr>
        <p:txBody>
          <a:bodyPr>
            <a:noAutofit/>
          </a:bodyPr>
          <a:lstStyle/>
          <a:p>
            <a:pPr algn="r">
              <a:buNone/>
            </a:pPr>
            <a:r>
              <a:rPr lang="fa-IR" dirty="0" smtClean="0">
                <a:cs typeface="B Yagut" pitchFamily="2" charset="-78"/>
              </a:rPr>
              <a:t>انتقال از شخص به شخص از طريق قطرات تنفسي و ترشحات بدن فرد بيمار بوده و بيشتر در افرادي كه در بيمارستان يا در خانه با بيمار تماس نزديك داشته‌اند صورت مي‌گيرد بنابراين در صورت مراقبت از بيمار ، زندگي با وي و يا تماس نزديك با ترشحات تنفسي ، مايعات بدن يا مدفوع بيماران انتقال بیماری وجود دارد.</a:t>
            </a:r>
          </a:p>
          <a:p>
            <a:pPr algn="r"/>
            <a:endParaRPr lang="en-US" dirty="0">
              <a:cs typeface="B Yagut" pitchFamily="2" charset="-78"/>
            </a:endParaRPr>
          </a:p>
        </p:txBody>
      </p:sp>
      <p:pic>
        <p:nvPicPr>
          <p:cNvPr id="18434" name="Picture 2" descr="C:\Users\behvarzi\Desktop\images.jpg"/>
          <p:cNvPicPr>
            <a:picLocks noChangeAspect="1" noChangeArrowheads="1"/>
          </p:cNvPicPr>
          <p:nvPr/>
        </p:nvPicPr>
        <p:blipFill>
          <a:blip r:embed="rId3" cstate="print"/>
          <a:srcRect/>
          <a:stretch>
            <a:fillRect/>
          </a:stretch>
        </p:blipFill>
        <p:spPr bwMode="auto">
          <a:xfrm>
            <a:off x="251520" y="1412776"/>
            <a:ext cx="3168353" cy="4320479"/>
          </a:xfrm>
          <a:prstGeom prst="rect">
            <a:avLst/>
          </a:prstGeom>
          <a:noFill/>
        </p:spPr>
      </p:pic>
      <p:pic>
        <p:nvPicPr>
          <p:cNvPr id="6" name="~PP454.WAV">
            <a:hlinkClick r:id="" action="ppaction://media"/>
          </p:cNvPr>
          <p:cNvPicPr>
            <a:picLocks noRot="1" noChangeAspect="1"/>
          </p:cNvPicPr>
          <p:nvPr>
            <a:wavAudioFile r:embed="rId1" name="~PP454.WAV"/>
          </p:nvPr>
        </p:nvPicPr>
        <p:blipFill>
          <a:blip r:embed="rId4" cstate="print"/>
          <a:stretch>
            <a:fillRect/>
          </a:stretch>
        </p:blipFill>
        <p:spPr>
          <a:xfrm>
            <a:off x="8632825" y="6346825"/>
            <a:ext cx="304800" cy="304800"/>
          </a:xfrm>
          <a:prstGeom prst="rect">
            <a:avLst/>
          </a:prstGeom>
        </p:spPr>
      </p:pic>
    </p:spTree>
  </p:cSld>
  <p:clrMapOvr>
    <a:masterClrMapping/>
  </p:clrMapOvr>
  <p:transition advTm="27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cs typeface="B Yagut" pitchFamily="2" charset="-78"/>
              </a:rPr>
              <a:t>کشف ارتباط ژنتيكي با ابتلا به بيماري سارس</a:t>
            </a:r>
            <a:br>
              <a:rPr lang="fa-IR" sz="4000" dirty="0" smtClean="0">
                <a:cs typeface="B Yagut" pitchFamily="2" charset="-78"/>
              </a:rPr>
            </a:br>
            <a:endParaRPr lang="en-US" sz="4000" dirty="0">
              <a:cs typeface="B Yagut" pitchFamily="2" charset="-78"/>
            </a:endParaRPr>
          </a:p>
        </p:txBody>
      </p:sp>
      <p:sp>
        <p:nvSpPr>
          <p:cNvPr id="3" name="Content Placeholder 2"/>
          <p:cNvSpPr>
            <a:spLocks noGrp="1"/>
          </p:cNvSpPr>
          <p:nvPr>
            <p:ph idx="1"/>
          </p:nvPr>
        </p:nvSpPr>
        <p:spPr>
          <a:xfrm>
            <a:off x="285720" y="1196753"/>
            <a:ext cx="8401080" cy="4608512"/>
          </a:xfrm>
        </p:spPr>
        <p:txBody>
          <a:bodyPr>
            <a:noAutofit/>
          </a:bodyPr>
          <a:lstStyle/>
          <a:p>
            <a:pPr algn="r">
              <a:lnSpc>
                <a:spcPct val="200000"/>
              </a:lnSpc>
              <a:buNone/>
            </a:pPr>
            <a:r>
              <a:rPr lang="fa-IR" dirty="0" smtClean="0">
                <a:cs typeface="B Yagut" pitchFamily="2" charset="-78"/>
              </a:rPr>
              <a:t>پژوهشگران هنگ كنگي موفق به كشف يك مشخصه ژنتيكي شده‌اند كه مي‌تواند تشخیص دهند برخي افراد به ‬بيماري مبتلا  شده و برخی افراد از آن مصون می مانند..</a:t>
            </a:r>
          </a:p>
          <a:p>
            <a:pPr algn="r">
              <a:lnSpc>
                <a:spcPct val="200000"/>
              </a:lnSpc>
            </a:pPr>
            <a:endParaRPr lang="en-US" dirty="0">
              <a:cs typeface="B Yagut" pitchFamily="2" charset="-78"/>
            </a:endParaRPr>
          </a:p>
        </p:txBody>
      </p:sp>
      <p:pic>
        <p:nvPicPr>
          <p:cNvPr id="6" name="~PP2165.WAV">
            <a:hlinkClick r:id="" action="ppaction://media"/>
          </p:cNvPr>
          <p:cNvPicPr>
            <a:picLocks noRot="1" noChangeAspect="1"/>
          </p:cNvPicPr>
          <p:nvPr>
            <a:wavAudioFile r:embed="rId1" name="~PP2165.WAV"/>
          </p:nvPr>
        </p:nvPicPr>
        <p:blipFill>
          <a:blip r:embed="rId3" cstate="print"/>
          <a:stretch>
            <a:fillRect/>
          </a:stretch>
        </p:blipFill>
        <p:spPr>
          <a:xfrm>
            <a:off x="8632825" y="6346825"/>
            <a:ext cx="304800" cy="304800"/>
          </a:xfrm>
          <a:prstGeom prst="rect">
            <a:avLst/>
          </a:prstGeom>
        </p:spPr>
      </p:pic>
    </p:spTree>
  </p:cSld>
  <p:clrMapOvr>
    <a:masterClrMapping/>
  </p:clrMapOvr>
  <p:transition advTm="16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اقدامات درمانی سارس</a:t>
            </a:r>
            <a:endParaRPr lang="en-US" sz="4000" dirty="0">
              <a:cs typeface="B Yagut" pitchFamily="2" charset="-78"/>
            </a:endParaRPr>
          </a:p>
        </p:txBody>
      </p:sp>
      <p:sp>
        <p:nvSpPr>
          <p:cNvPr id="3" name="Content Placeholder 2"/>
          <p:cNvSpPr>
            <a:spLocks noGrp="1"/>
          </p:cNvSpPr>
          <p:nvPr>
            <p:ph idx="1"/>
          </p:nvPr>
        </p:nvSpPr>
        <p:spPr>
          <a:xfrm>
            <a:off x="457200" y="1196752"/>
            <a:ext cx="8363272" cy="4929411"/>
          </a:xfrm>
        </p:spPr>
        <p:txBody>
          <a:bodyPr>
            <a:noAutofit/>
          </a:bodyPr>
          <a:lstStyle/>
          <a:p>
            <a:pPr algn="r">
              <a:buNone/>
            </a:pPr>
            <a:r>
              <a:rPr lang="fa-IR" dirty="0" smtClean="0">
                <a:cs typeface="B Yagut" pitchFamily="2" charset="-78"/>
              </a:rPr>
              <a:t>۱-ايزولاسيون بیمار مبتلا به سارس</a:t>
            </a:r>
          </a:p>
          <a:p>
            <a:pPr algn="r">
              <a:buNone/>
            </a:pPr>
            <a:r>
              <a:rPr lang="fa-IR" dirty="0" smtClean="0">
                <a:cs typeface="B Yagut" pitchFamily="2" charset="-78"/>
              </a:rPr>
              <a:t>2 -گرفتن نمونه خلط ،  خون و ادرار</a:t>
            </a:r>
            <a:r>
              <a:rPr lang="fa-IR" smtClean="0">
                <a:cs typeface="B Yagut" pitchFamily="2" charset="-78"/>
              </a:rPr>
              <a:t> </a:t>
            </a:r>
            <a:endParaRPr lang="fa-IR" dirty="0" smtClean="0">
              <a:cs typeface="B Yagut" pitchFamily="2" charset="-78"/>
            </a:endParaRPr>
          </a:p>
          <a:p>
            <a:pPr algn="r">
              <a:buNone/>
            </a:pPr>
            <a:r>
              <a:rPr lang="fa-IR" dirty="0" smtClean="0">
                <a:cs typeface="B Yagut" pitchFamily="2" charset="-78"/>
              </a:rPr>
              <a:t>.۳ - شمارش گلبول هاي سفيد با افتراق ، شمارش پلاكت ، تست هاي كبدي و كليوي ، الكتروليت‌ها  و سي آر پي </a:t>
            </a:r>
          </a:p>
          <a:p>
            <a:pPr algn="r">
              <a:buNone/>
            </a:pPr>
            <a:r>
              <a:rPr lang="fa-IR" dirty="0" smtClean="0">
                <a:cs typeface="B Yagut" pitchFamily="2" charset="-78"/>
              </a:rPr>
              <a:t>۴-تجويز آنتي بيوتيك براي درمان پنوموني اكتسابي آتيپيكال </a:t>
            </a:r>
          </a:p>
          <a:p>
            <a:pPr algn="r">
              <a:buNone/>
            </a:pPr>
            <a:r>
              <a:rPr lang="fa-IR" dirty="0" smtClean="0">
                <a:cs typeface="B Yagut" pitchFamily="2" charset="-78"/>
              </a:rPr>
              <a:t> ۵-استفاده از نبولايزر با يك برونكوديلاتور ، فيزيوتراپي سينه ،  برونكوسكوپي  </a:t>
            </a:r>
          </a:p>
          <a:p>
            <a:pPr algn="just"/>
            <a:endParaRPr lang="en-US" dirty="0">
              <a:cs typeface="B Yagut" pitchFamily="2" charset="-78"/>
            </a:endParaRPr>
          </a:p>
        </p:txBody>
      </p:sp>
      <p:pic>
        <p:nvPicPr>
          <p:cNvPr id="4" name="~PP3320.WAV">
            <a:hlinkClick r:id="" action="ppaction://media"/>
          </p:cNvPr>
          <p:cNvPicPr>
            <a:picLocks noRot="1" noChangeAspect="1"/>
          </p:cNvPicPr>
          <p:nvPr>
            <a:wavAudioFile r:embed="rId1" name="~PP3320.WAV"/>
          </p:nvPr>
        </p:nvPicPr>
        <p:blipFill>
          <a:blip r:embed="rId3"/>
          <a:stretch>
            <a:fillRect/>
          </a:stretch>
        </p:blipFill>
        <p:spPr>
          <a:xfrm>
            <a:off x="8632825" y="634682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نحوه برخورد با بیماری سارس</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rtl="1">
              <a:buNone/>
            </a:pPr>
            <a:r>
              <a:rPr lang="fa-IR" dirty="0" smtClean="0">
                <a:cs typeface="B Yagut" pitchFamily="2" charset="-78"/>
              </a:rPr>
              <a:t>-بيمار بايد از نظر تنفسي و ساير ترشحات ايزوله شود</a:t>
            </a:r>
          </a:p>
          <a:p>
            <a:pPr algn="r" rtl="1">
              <a:buNone/>
            </a:pPr>
            <a:r>
              <a:rPr lang="fa-IR" dirty="0" smtClean="0">
                <a:cs typeface="B Yagut" pitchFamily="2" charset="-78"/>
              </a:rPr>
              <a:t>-معاينه بيماران توسط كاركنان و پزشكان بايد با ماسك و عينك و پوشش سر و دستكش صورت گيرد.</a:t>
            </a:r>
          </a:p>
          <a:p>
            <a:pPr algn="r" rtl="1">
              <a:buNone/>
            </a:pPr>
            <a:r>
              <a:rPr lang="en-US" dirty="0" smtClean="0">
                <a:cs typeface="B Yagut" pitchFamily="2" charset="-78"/>
              </a:rPr>
              <a:t> </a:t>
            </a:r>
            <a:r>
              <a:rPr lang="fa-IR" dirty="0" smtClean="0">
                <a:cs typeface="B Yagut" pitchFamily="2" charset="-78"/>
              </a:rPr>
              <a:t>-بعد از تماس با بیماران  مبتلا  به سارس دست ها با آب و صابون تمیز شسته شوند.</a:t>
            </a:r>
          </a:p>
          <a:p>
            <a:pPr algn="r" rtl="1">
              <a:buFontTx/>
              <a:buChar char="-"/>
            </a:pPr>
            <a:r>
              <a:rPr lang="fa-IR" dirty="0" smtClean="0">
                <a:cs typeface="B Yagut" pitchFamily="2" charset="-78"/>
              </a:rPr>
              <a:t>بيمار بايد در اتاق در بسته با فشار منفي نگهداري شده ولي پنجره‌ها را مي توان براي تهويه خوب باز</a:t>
            </a:r>
            <a:r>
              <a:rPr lang="en-US" dirty="0" smtClean="0">
                <a:cs typeface="B Yagut" pitchFamily="2" charset="-78"/>
              </a:rPr>
              <a:t> </a:t>
            </a:r>
            <a:r>
              <a:rPr lang="fa-IR" dirty="0" smtClean="0">
                <a:cs typeface="B Yagut" pitchFamily="2" charset="-78"/>
              </a:rPr>
              <a:t>کرد</a:t>
            </a:r>
            <a:endParaRPr lang="en-US" dirty="0" smtClean="0">
              <a:cs typeface="B Yagut" pitchFamily="2" charset="-78"/>
            </a:endParaRPr>
          </a:p>
          <a:p>
            <a:pPr algn="r" rtl="1">
              <a:buFontTx/>
              <a:buChar char="-"/>
            </a:pPr>
            <a:r>
              <a:rPr lang="fa-IR" dirty="0" smtClean="0">
                <a:cs typeface="B Yagut" pitchFamily="2" charset="-78"/>
              </a:rPr>
              <a:t>پنجره‌ها نبايد به محل‌هاي عمومي باز شود</a:t>
            </a:r>
          </a:p>
          <a:p>
            <a:pPr algn="r" rtl="1"/>
            <a:endParaRPr lang="en-US" dirty="0">
              <a:cs typeface="B Yagut" pitchFamily="2" charset="-78"/>
            </a:endParaRPr>
          </a:p>
        </p:txBody>
      </p:sp>
      <p:pic>
        <p:nvPicPr>
          <p:cNvPr id="4" name="~PP2290.WAV">
            <a:hlinkClick r:id="" action="ppaction://media"/>
          </p:cNvPr>
          <p:cNvPicPr>
            <a:picLocks noRot="1" noChangeAspect="1"/>
          </p:cNvPicPr>
          <p:nvPr>
            <a:wavAudioFile r:embed="rId1" name="~PP2290.WAV"/>
          </p:nvPr>
        </p:nvPicPr>
        <p:blipFill>
          <a:blip r:embed="rId3" cstate="print"/>
          <a:stretch>
            <a:fillRect/>
          </a:stretch>
        </p:blipFill>
        <p:spPr>
          <a:xfrm>
            <a:off x="8632825" y="6346825"/>
            <a:ext cx="304800" cy="304800"/>
          </a:xfrm>
          <a:prstGeom prst="rect">
            <a:avLst/>
          </a:prstGeom>
        </p:spPr>
      </p:pic>
    </p:spTree>
  </p:cSld>
  <p:clrMapOvr>
    <a:masterClrMapping/>
  </p:clrMapOvr>
  <p:transition advTm="33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dirty="0" smtClean="0">
                <a:cs typeface="B Yagut" pitchFamily="2" charset="-78"/>
              </a:rPr>
              <a:t>رژیم غذایی و داروها </a:t>
            </a:r>
            <a:br>
              <a:rPr lang="fa-IR" sz="4000" dirty="0" smtClean="0">
                <a:cs typeface="B Yagut" pitchFamily="2" charset="-78"/>
              </a:rPr>
            </a:br>
            <a:endParaRPr lang="en-US" sz="4000" dirty="0">
              <a:cs typeface="B Yagut" pitchFamily="2" charset="-78"/>
            </a:endParaRPr>
          </a:p>
        </p:txBody>
      </p:sp>
      <p:sp>
        <p:nvSpPr>
          <p:cNvPr id="3" name="Content Placeholder 2"/>
          <p:cNvSpPr>
            <a:spLocks noGrp="1"/>
          </p:cNvSpPr>
          <p:nvPr>
            <p:ph idx="1"/>
          </p:nvPr>
        </p:nvSpPr>
        <p:spPr>
          <a:xfrm>
            <a:off x="2714612" y="1196752"/>
            <a:ext cx="6215106" cy="4929411"/>
          </a:xfrm>
        </p:spPr>
        <p:txBody>
          <a:bodyPr>
            <a:noAutofit/>
          </a:bodyPr>
          <a:lstStyle/>
          <a:p>
            <a:pPr algn="r">
              <a:buNone/>
            </a:pPr>
            <a:r>
              <a:rPr lang="fa-IR" dirty="0" smtClean="0">
                <a:cs typeface="B Yagut" pitchFamily="2" charset="-78"/>
              </a:rPr>
              <a:t>در حال حاضر رژیم درمانی خاصی که تاثیرات آن به اثبات رسیده باشد وجود ندارد. </a:t>
            </a:r>
            <a:r>
              <a:rPr lang="fa-IR" dirty="0">
                <a:cs typeface="B Yagut" pitchFamily="2" charset="-78"/>
              </a:rPr>
              <a:t>داروی ریباویرین</a:t>
            </a:r>
            <a:r>
              <a:rPr lang="fa-IR" dirty="0" smtClean="0">
                <a:cs typeface="B Yagut" pitchFamily="2" charset="-78"/>
              </a:rPr>
              <a:t> فاقد اثر ضد ویروسی بر روی ویروس سارس می‌باشد. </a:t>
            </a:r>
            <a:r>
              <a:rPr lang="fa-IR" u="sng" dirty="0" smtClean="0">
                <a:cs typeface="B Yagut" pitchFamily="2" charset="-78"/>
              </a:rPr>
              <a:t>اینترفرون آلفا و بتا</a:t>
            </a:r>
            <a:r>
              <a:rPr lang="fa-IR" dirty="0" smtClean="0">
                <a:cs typeface="B Yagut" pitchFamily="2" charset="-78"/>
              </a:rPr>
              <a:t> ممکن است اثراتی روی ویروس در محیط آزمایشگاه داشته باشد ولی </a:t>
            </a:r>
            <a:r>
              <a:rPr lang="fa-IR" dirty="0">
                <a:cs typeface="B Yagut" pitchFamily="2" charset="-78"/>
              </a:rPr>
              <a:t>پاسخ</a:t>
            </a:r>
            <a:r>
              <a:rPr lang="fa-IR" b="1" dirty="0">
                <a:cs typeface="B Yagut" pitchFamily="2" charset="-78"/>
              </a:rPr>
              <a:t> </a:t>
            </a:r>
            <a:r>
              <a:rPr lang="fa-IR" dirty="0">
                <a:cs typeface="B Yagut" pitchFamily="2" charset="-78"/>
              </a:rPr>
              <a:t>سیتوکین درونی</a:t>
            </a:r>
            <a:r>
              <a:rPr lang="fa-IR" dirty="0" smtClean="0">
                <a:cs typeface="B Yagut" pitchFamily="2" charset="-78"/>
              </a:rPr>
              <a:t> در سارس به خوبی شناخته نشده </a:t>
            </a:r>
            <a:r>
              <a:rPr lang="fa-IR" sz="2800" dirty="0" smtClean="0">
                <a:cs typeface="B Yagut" pitchFamily="2" charset="-78"/>
              </a:rPr>
              <a:t>است و هنوز مشخص نیست که تجویز </a:t>
            </a:r>
            <a:endParaRPr lang="en-US" sz="2800" dirty="0" smtClean="0">
              <a:cs typeface="B Yagut" pitchFamily="2" charset="-78"/>
            </a:endParaRPr>
          </a:p>
          <a:p>
            <a:pPr algn="r">
              <a:buNone/>
            </a:pPr>
            <a:r>
              <a:rPr lang="fa-IR" sz="2800" dirty="0" smtClean="0">
                <a:cs typeface="B Yagut" pitchFamily="2" charset="-78"/>
              </a:rPr>
              <a:t>اینترفرون در سارس مفید باشد.</a:t>
            </a:r>
            <a:r>
              <a:rPr lang="fa-IR" dirty="0" smtClean="0">
                <a:cs typeface="B Yagut" pitchFamily="2" charset="-78"/>
              </a:rPr>
              <a:t/>
            </a:r>
            <a:br>
              <a:rPr lang="fa-IR" dirty="0" smtClean="0">
                <a:cs typeface="B Yagut" pitchFamily="2" charset="-78"/>
              </a:rPr>
            </a:br>
            <a:endParaRPr lang="fa-IR" b="1" dirty="0" smtClean="0">
              <a:cs typeface="B Yagut" pitchFamily="2" charset="-78"/>
            </a:endParaRPr>
          </a:p>
          <a:p>
            <a:pPr algn="r"/>
            <a:endParaRPr lang="en-US" dirty="0">
              <a:cs typeface="B Yagut" pitchFamily="2" charset="-78"/>
            </a:endParaRPr>
          </a:p>
        </p:txBody>
      </p:sp>
      <p:pic>
        <p:nvPicPr>
          <p:cNvPr id="20484" name="Picture 4" descr="C:\Users\behvarzi\Desktop\index.jpg"/>
          <p:cNvPicPr>
            <a:picLocks noChangeAspect="1" noChangeArrowheads="1"/>
          </p:cNvPicPr>
          <p:nvPr/>
        </p:nvPicPr>
        <p:blipFill>
          <a:blip r:embed="rId3" cstate="print"/>
          <a:srcRect/>
          <a:stretch>
            <a:fillRect/>
          </a:stretch>
        </p:blipFill>
        <p:spPr bwMode="auto">
          <a:xfrm>
            <a:off x="285720" y="1916832"/>
            <a:ext cx="2414072" cy="3726746"/>
          </a:xfrm>
          <a:prstGeom prst="rect">
            <a:avLst/>
          </a:prstGeom>
          <a:noFill/>
        </p:spPr>
      </p:pic>
      <p:pic>
        <p:nvPicPr>
          <p:cNvPr id="5" name="~PP1477.WAV">
            <a:hlinkClick r:id="" action="ppaction://media"/>
          </p:cNvPr>
          <p:cNvPicPr>
            <a:picLocks noRot="1" noChangeAspect="1"/>
          </p:cNvPicPr>
          <p:nvPr>
            <a:wavAudioFile r:embed="rId1" name="~PP1477.WAV"/>
          </p:nvPr>
        </p:nvPicPr>
        <p:blipFill>
          <a:blip r:embed="rId4" cstate="print"/>
          <a:stretch>
            <a:fillRect/>
          </a:stretch>
        </p:blipFill>
        <p:spPr>
          <a:xfrm>
            <a:off x="8632825" y="6346825"/>
            <a:ext cx="304800" cy="304800"/>
          </a:xfrm>
          <a:prstGeom prst="rect">
            <a:avLst/>
          </a:prstGeom>
        </p:spPr>
      </p:pic>
    </p:spTree>
  </p:cSld>
  <p:clrMapOvr>
    <a:masterClrMapping/>
  </p:clrMapOvr>
  <p:transition advTm="285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راههای پیشگیری از سارس</a:t>
            </a:r>
            <a:endParaRPr lang="en-US" sz="4000" dirty="0">
              <a:cs typeface="B Yagut" pitchFamily="2" charset="-78"/>
            </a:endParaRPr>
          </a:p>
        </p:txBody>
      </p:sp>
      <p:sp>
        <p:nvSpPr>
          <p:cNvPr id="3" name="Content Placeholder 2"/>
          <p:cNvSpPr>
            <a:spLocks noGrp="1"/>
          </p:cNvSpPr>
          <p:nvPr>
            <p:ph idx="1"/>
          </p:nvPr>
        </p:nvSpPr>
        <p:spPr>
          <a:xfrm>
            <a:off x="3857620" y="1600200"/>
            <a:ext cx="4929222" cy="4525963"/>
          </a:xfrm>
        </p:spPr>
        <p:txBody>
          <a:bodyPr>
            <a:noAutofit/>
          </a:bodyPr>
          <a:lstStyle/>
          <a:p>
            <a:pPr algn="r">
              <a:buNone/>
            </a:pPr>
            <a:r>
              <a:rPr lang="fa-IR" dirty="0" smtClean="0">
                <a:cs typeface="B Yagut" pitchFamily="2" charset="-78"/>
              </a:rPr>
              <a:t>– شستن دستها بطور مکرر</a:t>
            </a:r>
            <a:br>
              <a:rPr lang="fa-IR" dirty="0" smtClean="0">
                <a:cs typeface="B Yagut" pitchFamily="2" charset="-78"/>
              </a:rPr>
            </a:br>
            <a:r>
              <a:rPr lang="fa-IR" dirty="0" smtClean="0">
                <a:cs typeface="B Yagut" pitchFamily="2" charset="-78"/>
              </a:rPr>
              <a:t> - استفاده از لباسهای بلند </a:t>
            </a:r>
          </a:p>
          <a:p>
            <a:pPr algn="r">
              <a:buNone/>
            </a:pPr>
            <a:r>
              <a:rPr lang="fa-IR" dirty="0" smtClean="0">
                <a:cs typeface="B Yagut" pitchFamily="2" charset="-78"/>
              </a:rPr>
              <a:t>- استفاده از ماسک دستکش و عینک</a:t>
            </a:r>
            <a:br>
              <a:rPr lang="fa-IR" dirty="0" smtClean="0">
                <a:cs typeface="B Yagut" pitchFamily="2" charset="-78"/>
              </a:rPr>
            </a:br>
            <a:r>
              <a:rPr lang="fa-IR" dirty="0" smtClean="0">
                <a:cs typeface="B Yagut" pitchFamily="2" charset="-78"/>
              </a:rPr>
              <a:t>– جلوگيري ازهرگونه تماس ازطريق پوست</a:t>
            </a:r>
            <a:br>
              <a:rPr lang="fa-IR" dirty="0" smtClean="0">
                <a:cs typeface="B Yagut" pitchFamily="2" charset="-78"/>
              </a:rPr>
            </a:br>
            <a:r>
              <a:rPr lang="fa-IR" dirty="0" smtClean="0">
                <a:cs typeface="B Yagut" pitchFamily="2" charset="-78"/>
              </a:rPr>
              <a:t>– ضد عفوني کردن همه قسمتهايي که بيمار در آنجا بوده است</a:t>
            </a:r>
            <a:endParaRPr lang="en-US" dirty="0">
              <a:cs typeface="B Yagut" pitchFamily="2" charset="-78"/>
            </a:endParaRPr>
          </a:p>
        </p:txBody>
      </p:sp>
      <p:pic>
        <p:nvPicPr>
          <p:cNvPr id="21506" name="Picture 2" descr="C:\Users\behvarzi\Desktop\images.jpg"/>
          <p:cNvPicPr>
            <a:picLocks noChangeAspect="1" noChangeArrowheads="1"/>
          </p:cNvPicPr>
          <p:nvPr/>
        </p:nvPicPr>
        <p:blipFill>
          <a:blip r:embed="rId3" cstate="print"/>
          <a:srcRect/>
          <a:stretch>
            <a:fillRect/>
          </a:stretch>
        </p:blipFill>
        <p:spPr bwMode="auto">
          <a:xfrm>
            <a:off x="323529" y="1844824"/>
            <a:ext cx="3248340" cy="4320479"/>
          </a:xfrm>
          <a:prstGeom prst="rect">
            <a:avLst/>
          </a:prstGeom>
          <a:noFill/>
        </p:spPr>
      </p:pic>
      <p:pic>
        <p:nvPicPr>
          <p:cNvPr id="8" name="~PP3979.WAV">
            <a:hlinkClick r:id="" action="ppaction://media"/>
          </p:cNvPr>
          <p:cNvPicPr>
            <a:picLocks noRot="1" noChangeAspect="1"/>
          </p:cNvPicPr>
          <p:nvPr>
            <a:wavAudioFile r:embed="rId1" name="~PP3979.WAV"/>
          </p:nvPr>
        </p:nvPicPr>
        <p:blipFill>
          <a:blip r:embed="rId4" cstate="print"/>
          <a:stretch>
            <a:fillRect/>
          </a:stretch>
        </p:blipFill>
        <p:spPr>
          <a:xfrm>
            <a:off x="8632825" y="6346825"/>
            <a:ext cx="304800" cy="304800"/>
          </a:xfrm>
          <a:prstGeom prst="rect">
            <a:avLst/>
          </a:prstGeom>
        </p:spPr>
      </p:pic>
    </p:spTree>
  </p:cSld>
  <p:clrMapOvr>
    <a:masterClrMapping/>
  </p:clrMapOvr>
  <p:transition advTm="21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pPr algn="r"/>
            <a:r>
              <a:rPr lang="fa-IR" sz="4000" dirty="0" smtClean="0">
                <a:cs typeface="B Yagut" pitchFamily="2" charset="-78"/>
              </a:rPr>
              <a:t>اقدامات عملی پیشگیری سارس و کرونا ویروس   سارس</a:t>
            </a:r>
            <a:endParaRPr lang="fa-IR" sz="4000" dirty="0">
              <a:cs typeface="B Yagut" pitchFamily="2" charset="-78"/>
            </a:endParaRPr>
          </a:p>
        </p:txBody>
      </p:sp>
      <p:pic>
        <p:nvPicPr>
          <p:cNvPr id="17410" name="Picture 2" descr="C:\Users\behvarzi\Desktop\images.jpg"/>
          <p:cNvPicPr>
            <a:picLocks noGrp="1" noChangeAspect="1" noChangeArrowheads="1"/>
          </p:cNvPicPr>
          <p:nvPr>
            <p:ph idx="1"/>
          </p:nvPr>
        </p:nvPicPr>
        <p:blipFill>
          <a:blip r:embed="rId3" cstate="print"/>
          <a:srcRect/>
          <a:stretch>
            <a:fillRect/>
          </a:stretch>
        </p:blipFill>
        <p:spPr bwMode="auto">
          <a:xfrm>
            <a:off x="6084168" y="1700808"/>
            <a:ext cx="2520280" cy="3672408"/>
          </a:xfrm>
          <a:prstGeom prst="rect">
            <a:avLst/>
          </a:prstGeom>
          <a:noFill/>
        </p:spPr>
      </p:pic>
      <p:pic>
        <p:nvPicPr>
          <p:cNvPr id="17411" name="Picture 3" descr="C:\Users\behvarzi\Desktop\images.jpg"/>
          <p:cNvPicPr>
            <a:picLocks noChangeAspect="1" noChangeArrowheads="1"/>
          </p:cNvPicPr>
          <p:nvPr/>
        </p:nvPicPr>
        <p:blipFill>
          <a:blip r:embed="rId4" cstate="print"/>
          <a:srcRect/>
          <a:stretch>
            <a:fillRect/>
          </a:stretch>
        </p:blipFill>
        <p:spPr bwMode="auto">
          <a:xfrm>
            <a:off x="2915816" y="1772817"/>
            <a:ext cx="2808312" cy="3528391"/>
          </a:xfrm>
          <a:prstGeom prst="rect">
            <a:avLst/>
          </a:prstGeom>
          <a:noFill/>
        </p:spPr>
      </p:pic>
      <p:pic>
        <p:nvPicPr>
          <p:cNvPr id="17412" name="Picture 4" descr="C:\Users\behvarzi\Desktop\images.jpg"/>
          <p:cNvPicPr>
            <a:picLocks noChangeAspect="1" noChangeArrowheads="1"/>
          </p:cNvPicPr>
          <p:nvPr/>
        </p:nvPicPr>
        <p:blipFill>
          <a:blip r:embed="rId5" cstate="print"/>
          <a:srcRect/>
          <a:stretch>
            <a:fillRect/>
          </a:stretch>
        </p:blipFill>
        <p:spPr bwMode="auto">
          <a:xfrm>
            <a:off x="251520" y="1772816"/>
            <a:ext cx="2430016" cy="3600400"/>
          </a:xfrm>
          <a:prstGeom prst="rect">
            <a:avLst/>
          </a:prstGeom>
          <a:noFill/>
        </p:spPr>
      </p:pic>
      <p:pic>
        <p:nvPicPr>
          <p:cNvPr id="6" name="~PP4012.WAV">
            <a:hlinkClick r:id="" action="ppaction://media"/>
          </p:cNvPr>
          <p:cNvPicPr>
            <a:picLocks noRot="1" noChangeAspect="1"/>
          </p:cNvPicPr>
          <p:nvPr>
            <a:wavAudioFile r:embed="rId1" name="~PP4012.WAV"/>
          </p:nvPr>
        </p:nvPicPr>
        <p:blipFill>
          <a:blip r:embed="rId6" cstate="print"/>
          <a:stretch>
            <a:fillRect/>
          </a:stretch>
        </p:blipFill>
        <p:spPr>
          <a:xfrm>
            <a:off x="8632825" y="6346825"/>
            <a:ext cx="304800" cy="304800"/>
          </a:xfrm>
          <a:prstGeom prst="rect">
            <a:avLst/>
          </a:prstGeom>
        </p:spPr>
      </p:pic>
    </p:spTree>
  </p:cSld>
  <p:clrMapOvr>
    <a:masterClrMapping/>
  </p:clrMapOvr>
  <p:transition advTm="15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a:r>
              <a:rPr lang="fa-IR" sz="4000" dirty="0" smtClean="0">
                <a:cs typeface="B Yagut" pitchFamily="2" charset="-78"/>
              </a:rPr>
              <a:t>اقدامات درمانی</a:t>
            </a:r>
            <a:endParaRPr lang="fa-IR" sz="4000" dirty="0">
              <a:cs typeface="B Yagut" pitchFamily="2" charset="-78"/>
            </a:endParaRPr>
          </a:p>
        </p:txBody>
      </p:sp>
      <p:sp>
        <p:nvSpPr>
          <p:cNvPr id="3" name="Content Placeholder 2"/>
          <p:cNvSpPr>
            <a:spLocks noGrp="1"/>
          </p:cNvSpPr>
          <p:nvPr>
            <p:ph idx="1"/>
          </p:nvPr>
        </p:nvSpPr>
        <p:spPr>
          <a:xfrm>
            <a:off x="251520" y="980728"/>
            <a:ext cx="8712968" cy="5145435"/>
          </a:xfrm>
        </p:spPr>
        <p:txBody>
          <a:bodyPr>
            <a:noAutofit/>
          </a:bodyPr>
          <a:lstStyle/>
          <a:p>
            <a:pPr algn="r">
              <a:buNone/>
            </a:pPr>
            <a:r>
              <a:rPr lang="fa-IR" dirty="0" smtClean="0">
                <a:cs typeface="B Yagut" pitchFamily="2" charset="-78"/>
              </a:rPr>
              <a:t>1- درمان پوشش دهندۀ میکروب های قوی مثل نسل سوم سوفالسپورین ها به همراه یک اریترومایسین که طیف وسیعی را می پوشاند .</a:t>
            </a:r>
          </a:p>
          <a:p>
            <a:pPr algn="r">
              <a:buNone/>
            </a:pPr>
            <a:r>
              <a:rPr lang="fa-IR" dirty="0" smtClean="0">
                <a:cs typeface="B Yagut" pitchFamily="2" charset="-78"/>
              </a:rPr>
              <a:t>2- </a:t>
            </a:r>
            <a:r>
              <a:rPr lang="fa-IR" dirty="0" smtClean="0"/>
              <a:t>معمولآ باریباورین وریدی يا كورتون درمان انجام می شود.</a:t>
            </a:r>
            <a:r>
              <a:rPr lang="fa-IR" dirty="0" smtClean="0">
                <a:cs typeface="B Yagut" pitchFamily="2" charset="-78"/>
              </a:rPr>
              <a:t/>
            </a:r>
            <a:br>
              <a:rPr lang="fa-IR" dirty="0" smtClean="0">
                <a:cs typeface="B Yagut" pitchFamily="2" charset="-78"/>
              </a:rPr>
            </a:br>
            <a:r>
              <a:rPr lang="fa-IR" dirty="0" smtClean="0">
                <a:cs typeface="B Yagut" pitchFamily="2" charset="-78"/>
              </a:rPr>
              <a:t>3- درصورت تشخیص درمان کافی با مایعات</a:t>
            </a:r>
            <a:br>
              <a:rPr lang="fa-IR" dirty="0" smtClean="0">
                <a:cs typeface="B Yagut" pitchFamily="2" charset="-78"/>
              </a:rPr>
            </a:br>
            <a:r>
              <a:rPr lang="fa-IR" dirty="0" smtClean="0">
                <a:cs typeface="B Yagut" pitchFamily="2" charset="-78"/>
              </a:rPr>
              <a:t>4- بستری شدن در بخش عفونی بیمارستان ب</a:t>
            </a:r>
          </a:p>
          <a:p>
            <a:pPr algn="r">
              <a:buNone/>
            </a:pPr>
            <a:r>
              <a:rPr lang="fa-IR" dirty="0" smtClean="0">
                <a:cs typeface="B Yagut" pitchFamily="2" charset="-78"/>
              </a:rPr>
              <a:t> 5-کنترل علایم حیاتی وتست سرولوژی در سه هفته بعد از ابتلاء به بیماری.</a:t>
            </a:r>
            <a:br>
              <a:rPr lang="fa-IR" dirty="0" smtClean="0">
                <a:cs typeface="B Yagut" pitchFamily="2" charset="-78"/>
              </a:rPr>
            </a:br>
            <a:r>
              <a:rPr lang="fa-IR" dirty="0" smtClean="0">
                <a:cs typeface="B Yagut" pitchFamily="2" charset="-78"/>
              </a:rPr>
              <a:t>6-استفاده از دستگاه تنفس مصنوعی</a:t>
            </a:r>
            <a:endParaRPr lang="fa-IR" dirty="0">
              <a:cs typeface="B Yagut" pitchFamily="2" charset="-78"/>
            </a:endParaRPr>
          </a:p>
        </p:txBody>
      </p:sp>
      <p:pic>
        <p:nvPicPr>
          <p:cNvPr id="6" name="~PP2812.WAV">
            <a:hlinkClick r:id="" action="ppaction://media"/>
          </p:cNvPr>
          <p:cNvPicPr>
            <a:picLocks noRot="1" noChangeAspect="1"/>
          </p:cNvPicPr>
          <p:nvPr>
            <a:wavAudioFile r:embed="rId1" name="~PP2812.WAV"/>
          </p:nvPr>
        </p:nvPicPr>
        <p:blipFill>
          <a:blip r:embed="rId3" cstate="print"/>
          <a:stretch>
            <a:fillRect/>
          </a:stretch>
        </p:blipFill>
        <p:spPr>
          <a:xfrm>
            <a:off x="8632825" y="6346825"/>
            <a:ext cx="304800" cy="304800"/>
          </a:xfrm>
          <a:prstGeom prst="rect">
            <a:avLst/>
          </a:prstGeom>
        </p:spPr>
      </p:pic>
    </p:spTree>
  </p:cSld>
  <p:clrMapOvr>
    <a:masterClrMapping/>
  </p:clrMapOvr>
  <p:transition advTm="43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خلاصه مطالب و نتیجه گیری</a:t>
            </a:r>
            <a:endParaRPr lang="fa-IR" sz="4000" dirty="0">
              <a:cs typeface="B Yagut" pitchFamily="2" charset="-78"/>
            </a:endParaRPr>
          </a:p>
        </p:txBody>
      </p:sp>
      <p:sp>
        <p:nvSpPr>
          <p:cNvPr id="3" name="Content Placeholder 2"/>
          <p:cNvSpPr>
            <a:spLocks noGrp="1"/>
          </p:cNvSpPr>
          <p:nvPr>
            <p:ph idx="1"/>
          </p:nvPr>
        </p:nvSpPr>
        <p:spPr>
          <a:xfrm>
            <a:off x="457200" y="1268760"/>
            <a:ext cx="8435280" cy="4857403"/>
          </a:xfrm>
        </p:spPr>
        <p:txBody>
          <a:bodyPr>
            <a:noAutofit/>
          </a:bodyPr>
          <a:lstStyle/>
          <a:p>
            <a:pPr algn="r" rtl="1">
              <a:buNone/>
            </a:pPr>
            <a:r>
              <a:rPr lang="fa-IR" dirty="0" smtClean="0">
                <a:cs typeface="B Yagut" pitchFamily="2" charset="-78"/>
              </a:rPr>
              <a:t>سارس یا سندرم تنفسی حاد با بروز ناگهانی یک نوع ذات الریه آتیپیک با عامل ویروسی از خانواده کرونا ویروس ها می باشد که از یکی از ایالات جنوبی چین آغاز شده و با شیوع در منطقه شرق آسیا به بیش از ۳۰ کشور</a:t>
            </a:r>
          </a:p>
          <a:p>
            <a:pPr algn="r" rtl="1">
              <a:buNone/>
            </a:pPr>
            <a:r>
              <a:rPr lang="en-US" dirty="0" smtClean="0">
                <a:cs typeface="B Yagut" pitchFamily="2" charset="-78"/>
              </a:rPr>
              <a:t> </a:t>
            </a:r>
            <a:r>
              <a:rPr lang="fa-IR" dirty="0" smtClean="0">
                <a:cs typeface="B Yagut" pitchFamily="2" charset="-78"/>
              </a:rPr>
              <a:t> علائم اصلی بیماری سارس عبارتند:</a:t>
            </a:r>
          </a:p>
          <a:p>
            <a:pPr algn="r" rtl="1">
              <a:buNone/>
            </a:pPr>
            <a:r>
              <a:rPr lang="fa-IR" dirty="0" smtClean="0">
                <a:cs typeface="B Yagut" pitchFamily="2" charset="-78"/>
              </a:rPr>
              <a:t> بيماري تب بالاي ۳۸ درجه ، سرفه خشك ، گلودرد ، تنفس مشكل يا اختلالات تنفسي و شواهد راديوگرافيك پنوموني مي‌باشد ، </a:t>
            </a:r>
          </a:p>
          <a:p>
            <a:pPr algn="r" rtl="1">
              <a:buNone/>
            </a:pPr>
            <a:r>
              <a:rPr lang="fa-IR" dirty="0" smtClean="0">
                <a:cs typeface="B Yagut" pitchFamily="2" charset="-78"/>
              </a:rPr>
              <a:t>ساير علائم نيز عبارتند از : سردرد ، درد مفاصل  و ماهيچه‌ها ، بي اشتهائي ، اختلال هوشياري ، راش های پوستی</a:t>
            </a:r>
            <a:r>
              <a:rPr lang="en-US" dirty="0" smtClean="0">
                <a:cs typeface="B Yagut" pitchFamily="2" charset="-78"/>
              </a:rPr>
              <a:t>.</a:t>
            </a:r>
            <a:r>
              <a:rPr lang="fa-IR" dirty="0" smtClean="0">
                <a:cs typeface="B Yagut" pitchFamily="2" charset="-78"/>
              </a:rPr>
              <a:t>جهان منتقل شده است</a:t>
            </a:r>
            <a:endParaRPr lang="fa-IR" sz="2800" dirty="0"/>
          </a:p>
        </p:txBody>
      </p:sp>
      <p:pic>
        <p:nvPicPr>
          <p:cNvPr id="4" name="~PP2836.WAV">
            <a:hlinkClick r:id="" action="ppaction://media"/>
          </p:cNvPr>
          <p:cNvPicPr>
            <a:picLocks noRot="1" noChangeAspect="1"/>
          </p:cNvPicPr>
          <p:nvPr>
            <a:wavAudioFile r:embed="rId1" name="~PP2836.WAV"/>
          </p:nvPr>
        </p:nvPicPr>
        <p:blipFill>
          <a:blip r:embed="rId3" cstate="print"/>
          <a:stretch>
            <a:fillRect/>
          </a:stretch>
        </p:blipFill>
        <p:spPr>
          <a:xfrm>
            <a:off x="8632825" y="6346825"/>
            <a:ext cx="304800" cy="304800"/>
          </a:xfrm>
          <a:prstGeom prst="rect">
            <a:avLst/>
          </a:prstGeom>
        </p:spPr>
      </p:pic>
    </p:spTree>
  </p:cSld>
  <p:clrMapOvr>
    <a:masterClrMapping/>
  </p:clrMapOvr>
  <p:transition advTm="30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r"/>
            <a:r>
              <a:rPr lang="fa-IR" sz="4000" dirty="0" smtClean="0">
                <a:cs typeface="B Yagut" pitchFamily="2" charset="-78"/>
              </a:rPr>
              <a:t>تمرین و پرسش نظری</a:t>
            </a:r>
            <a:endParaRPr lang="fa-IR" sz="4000" dirty="0">
              <a:cs typeface="B Yagut" pitchFamily="2" charset="-78"/>
            </a:endParaRPr>
          </a:p>
        </p:txBody>
      </p:sp>
      <p:sp>
        <p:nvSpPr>
          <p:cNvPr id="3" name="Content Placeholder 2"/>
          <p:cNvSpPr>
            <a:spLocks noGrp="1"/>
          </p:cNvSpPr>
          <p:nvPr>
            <p:ph idx="1"/>
          </p:nvPr>
        </p:nvSpPr>
        <p:spPr>
          <a:xfrm>
            <a:off x="457200" y="1052736"/>
            <a:ext cx="8363272" cy="5073427"/>
          </a:xfrm>
        </p:spPr>
        <p:txBody>
          <a:bodyPr>
            <a:noAutofit/>
          </a:bodyPr>
          <a:lstStyle/>
          <a:p>
            <a:pPr algn="r">
              <a:buNone/>
            </a:pPr>
            <a:r>
              <a:rPr lang="fa-IR" dirty="0" smtClean="0">
                <a:cs typeface="B Yagut" pitchFamily="2" charset="-78"/>
              </a:rPr>
              <a:t>1-بیماری سارس را تعریف کنید؟</a:t>
            </a:r>
          </a:p>
          <a:p>
            <a:pPr algn="r">
              <a:buNone/>
            </a:pPr>
            <a:r>
              <a:rPr lang="fa-IR" dirty="0" smtClean="0">
                <a:cs typeface="B Yagut" pitchFamily="2" charset="-78"/>
              </a:rPr>
              <a:t>2-</a:t>
            </a:r>
          </a:p>
          <a:p>
            <a:pPr algn="r">
              <a:buNone/>
            </a:pPr>
            <a:r>
              <a:rPr lang="fa-IR" dirty="0" smtClean="0">
                <a:cs typeface="B Yagut" pitchFamily="2" charset="-78"/>
              </a:rPr>
              <a:t>3-کدام دارو در درمان سارس استفاده می شود؟</a:t>
            </a:r>
          </a:p>
          <a:p>
            <a:pPr algn="r">
              <a:buNone/>
            </a:pPr>
            <a:r>
              <a:rPr lang="fa-IR" sz="2800" dirty="0" smtClean="0">
                <a:cs typeface="B Yagut" pitchFamily="2" charset="-78"/>
              </a:rPr>
              <a:t>الف- ریباورین خوراکی             ب- سیفکسیم </a:t>
            </a:r>
          </a:p>
          <a:p>
            <a:pPr algn="r">
              <a:buNone/>
            </a:pPr>
            <a:r>
              <a:rPr lang="fa-IR" sz="2800" dirty="0" smtClean="0">
                <a:cs typeface="B Yagut" pitchFamily="2" charset="-78"/>
              </a:rPr>
              <a:t>              د- ریباورین تزریقی </a:t>
            </a:r>
            <a:r>
              <a:rPr lang="en-US" sz="2800" dirty="0" smtClean="0">
                <a:cs typeface="B Yagut" pitchFamily="2" charset="-78"/>
              </a:rPr>
              <a:t> </a:t>
            </a:r>
            <a:r>
              <a:rPr lang="fa-IR" sz="2800" dirty="0" smtClean="0">
                <a:cs typeface="B Yagut" pitchFamily="2" charset="-78"/>
              </a:rPr>
              <a:t>ج -سپیروفلوکساسین</a:t>
            </a:r>
          </a:p>
          <a:p>
            <a:pPr algn="r">
              <a:buNone/>
            </a:pPr>
            <a:r>
              <a:rPr lang="fa-IR" dirty="0" smtClean="0">
                <a:cs typeface="B Yagut" pitchFamily="2" charset="-78"/>
              </a:rPr>
              <a:t>4- فردی مظنون به سارس است که سابقه مسافرت مدت ............روز به مناطق آلوده داشته باشد؟</a:t>
            </a:r>
          </a:p>
          <a:p>
            <a:pPr algn="r">
              <a:buNone/>
            </a:pPr>
            <a:r>
              <a:rPr lang="fa-IR" dirty="0" smtClean="0">
                <a:cs typeface="B Yagut" pitchFamily="2" charset="-78"/>
              </a:rPr>
              <a:t>5-اهداف سازمان جهانی بهداشت در کنترل بیماری سارس را بیان کنید؟</a:t>
            </a:r>
          </a:p>
          <a:p>
            <a:pPr algn="r">
              <a:buNone/>
            </a:pPr>
            <a:r>
              <a:rPr lang="fa-IR" dirty="0" smtClean="0">
                <a:cs typeface="B Yagut" pitchFamily="2" charset="-78"/>
              </a:rPr>
              <a:t>6- راههای مراقبت وپیشگیری سارس  را توضی دهید؟</a:t>
            </a:r>
          </a:p>
          <a:p>
            <a:pPr algn="r">
              <a:buNone/>
            </a:pPr>
            <a:endParaRPr lang="fa-IR" sz="2400" dirty="0"/>
          </a:p>
        </p:txBody>
      </p:sp>
      <p:pic>
        <p:nvPicPr>
          <p:cNvPr id="4" name="~PP347.WAV">
            <a:hlinkClick r:id="" action="ppaction://media"/>
          </p:cNvPr>
          <p:cNvPicPr>
            <a:picLocks noRot="1" noChangeAspect="1"/>
          </p:cNvPicPr>
          <p:nvPr>
            <a:wavAudioFile r:embed="rId1" name="~PP347.WAV"/>
          </p:nvPr>
        </p:nvPicPr>
        <p:blipFill>
          <a:blip r:embed="rId3" cstate="print"/>
          <a:stretch>
            <a:fillRect/>
          </a:stretch>
        </p:blipFill>
        <p:spPr>
          <a:xfrm>
            <a:off x="8632825" y="6346825"/>
            <a:ext cx="304800" cy="304800"/>
          </a:xfrm>
          <a:prstGeom prst="rect">
            <a:avLst/>
          </a:prstGeom>
        </p:spPr>
      </p:pic>
    </p:spTree>
  </p:cSld>
  <p:clrMapOvr>
    <a:masterClrMapping/>
  </p:clrMapOvr>
  <p:transition advTm="16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Autofit/>
          </a:bodyPr>
          <a:lstStyle/>
          <a:p>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اهداف آموزشی</a:t>
            </a:r>
            <a:br>
              <a:rPr lang="fa-IR" sz="4000" dirty="0" smtClean="0">
                <a:cs typeface="B Yagut" pitchFamily="2" charset="-78"/>
              </a:rPr>
            </a:br>
            <a:endParaRPr lang="fa-IR" sz="4000" dirty="0" smtClean="0">
              <a:cs typeface="B Yagut" pitchFamily="2" charset="-78"/>
            </a:endParaRPr>
          </a:p>
        </p:txBody>
      </p:sp>
      <p:sp>
        <p:nvSpPr>
          <p:cNvPr id="5123" name="Content Placeholder 2"/>
          <p:cNvSpPr>
            <a:spLocks noGrp="1"/>
          </p:cNvSpPr>
          <p:nvPr>
            <p:ph idx="1"/>
          </p:nvPr>
        </p:nvSpPr>
        <p:spPr>
          <a:xfrm>
            <a:off x="457200" y="1000125"/>
            <a:ext cx="8229600" cy="5715000"/>
          </a:xfrm>
        </p:spPr>
        <p:txBody>
          <a:bodyPr>
            <a:noAutofit/>
          </a:bodyPr>
          <a:lstStyle/>
          <a:p>
            <a:pPr algn="r">
              <a:buNone/>
            </a:pPr>
            <a:r>
              <a:rPr lang="fa-IR" dirty="0" smtClean="0">
                <a:cs typeface="B Yagut" pitchFamily="2" charset="-78"/>
              </a:rPr>
              <a:t>انتظار می رود فراگیر پس از مطالعه این درس بتواند:</a:t>
            </a:r>
          </a:p>
          <a:p>
            <a:pPr algn="r">
              <a:buNone/>
            </a:pPr>
            <a:r>
              <a:rPr lang="fa-IR" dirty="0" smtClean="0">
                <a:cs typeface="B Yagut" pitchFamily="2" charset="-78"/>
              </a:rPr>
              <a:t>1- بیماری سارس را تعریف کند.</a:t>
            </a:r>
          </a:p>
          <a:p>
            <a:pPr algn="r">
              <a:buNone/>
            </a:pPr>
            <a:r>
              <a:rPr lang="en-US" dirty="0" smtClean="0">
                <a:cs typeface="B Yagut" pitchFamily="2" charset="-78"/>
              </a:rPr>
              <a:t>.</a:t>
            </a:r>
            <a:r>
              <a:rPr lang="fa-IR" dirty="0" smtClean="0">
                <a:cs typeface="B Yagut" pitchFamily="2" charset="-78"/>
              </a:rPr>
              <a:t>2- سیربیماری سارس را توضیح دهد</a:t>
            </a:r>
          </a:p>
          <a:p>
            <a:pPr algn="r">
              <a:buNone/>
            </a:pPr>
            <a:r>
              <a:rPr lang="en-US" dirty="0" smtClean="0">
                <a:cs typeface="B Yagut" pitchFamily="2" charset="-78"/>
              </a:rPr>
              <a:t>.</a:t>
            </a:r>
            <a:r>
              <a:rPr lang="fa-IR" dirty="0" smtClean="0">
                <a:cs typeface="B Yagut" pitchFamily="2" charset="-78"/>
              </a:rPr>
              <a:t> 3-تشخیص بیماری سارس را بیان کند</a:t>
            </a:r>
          </a:p>
          <a:p>
            <a:pPr algn="r">
              <a:buNone/>
            </a:pPr>
            <a:r>
              <a:rPr lang="en-US" dirty="0" smtClean="0">
                <a:cs typeface="B Yagut" pitchFamily="2" charset="-78"/>
              </a:rPr>
              <a:t>.</a:t>
            </a:r>
            <a:r>
              <a:rPr lang="fa-IR" dirty="0" smtClean="0">
                <a:cs typeface="B Yagut" pitchFamily="2" charset="-78"/>
              </a:rPr>
              <a:t>4-افراد درمعرض خطر انتشار سارس را توضیح دهد</a:t>
            </a:r>
          </a:p>
          <a:p>
            <a:pPr algn="r">
              <a:buNone/>
            </a:pPr>
            <a:r>
              <a:rPr lang="fa-IR" dirty="0" smtClean="0">
                <a:cs typeface="B Yagut" pitchFamily="2" charset="-78"/>
              </a:rPr>
              <a:t>5-اهداف سازمان جهانی بهداشت در مورد کنترل سارس را نام ببرد.</a:t>
            </a:r>
          </a:p>
          <a:p>
            <a:pPr algn="r">
              <a:buNone/>
            </a:pPr>
            <a:r>
              <a:rPr lang="fa-IR" dirty="0" smtClean="0">
                <a:cs typeface="B Yagut" pitchFamily="2" charset="-78"/>
              </a:rPr>
              <a:t>6-راههای پیشگیری وکنترل سارس را توضیح دهد</a:t>
            </a:r>
          </a:p>
        </p:txBody>
      </p:sp>
      <p:pic>
        <p:nvPicPr>
          <p:cNvPr id="5" name="~PP2889.WAV">
            <a:hlinkClick r:id="" action="ppaction://media"/>
          </p:cNvPr>
          <p:cNvPicPr>
            <a:picLocks noRot="1" noChangeAspect="1"/>
          </p:cNvPicPr>
          <p:nvPr>
            <a:wavAudioFile r:embed="rId1" name="~PP2889.WAV"/>
          </p:nvPr>
        </p:nvPicPr>
        <p:blipFill>
          <a:blip r:embed="rId3" cstate="print"/>
          <a:stretch>
            <a:fillRect/>
          </a:stretch>
        </p:blipFill>
        <p:spPr>
          <a:xfrm>
            <a:off x="8632825" y="6346825"/>
            <a:ext cx="304800" cy="304800"/>
          </a:xfrm>
          <a:prstGeom prst="rect">
            <a:avLst/>
          </a:prstGeom>
        </p:spPr>
      </p:pic>
    </p:spTree>
  </p:cSld>
  <p:clrMapOvr>
    <a:masterClrMapping/>
  </p:clrMapOvr>
  <p:transition advTm="28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sz="4000" b="1" smtClean="0">
                <a:cs typeface="B Yagut" pitchFamily="2" charset="-78"/>
              </a:rPr>
              <a:t>منابع</a:t>
            </a:r>
            <a:endParaRPr lang="en-US" sz="4000" b="1" smtClean="0">
              <a:cs typeface="B Yagut" pitchFamily="2" charset="-78"/>
            </a:endParaRPr>
          </a:p>
        </p:txBody>
      </p:sp>
      <p:sp>
        <p:nvSpPr>
          <p:cNvPr id="46083" name="Content Placeholder 2"/>
          <p:cNvSpPr>
            <a:spLocks noGrp="1"/>
          </p:cNvSpPr>
          <p:nvPr>
            <p:ph idx="1"/>
          </p:nvPr>
        </p:nvSpPr>
        <p:spPr/>
        <p:txBody>
          <a:bodyPr>
            <a:normAutofit/>
          </a:bodyPr>
          <a:lstStyle/>
          <a:p>
            <a:pPr marL="0" indent="0" algn="r">
              <a:lnSpc>
                <a:spcPct val="150000"/>
              </a:lnSpc>
              <a:buFont typeface="Arial" pitchFamily="34" charset="0"/>
              <a:buNone/>
            </a:pPr>
            <a:r>
              <a:rPr lang="en-US" dirty="0" smtClean="0">
                <a:cs typeface="B Yagut" pitchFamily="2" charset="-78"/>
              </a:rPr>
              <a:t> </a:t>
            </a:r>
            <a:r>
              <a:rPr lang="fa-IR" dirty="0" smtClean="0">
                <a:cs typeface="B Yagut" pitchFamily="2" charset="-78"/>
              </a:rPr>
              <a:t>1- کتب  بیماریهای واگیر آموزش  بهورزی </a:t>
            </a:r>
          </a:p>
          <a:p>
            <a:pPr marL="0" indent="0" algn="r">
              <a:lnSpc>
                <a:spcPct val="150000"/>
              </a:lnSpc>
              <a:buFont typeface="Arial" pitchFamily="34" charset="0"/>
              <a:buNone/>
            </a:pPr>
            <a:r>
              <a:rPr lang="fa-IR" dirty="0" smtClean="0">
                <a:cs typeface="B Yagut" pitchFamily="2" charset="-78"/>
              </a:rPr>
              <a:t>2- دستورالعمل های وزارت بهداشت ودرمان و آموزش پزشکی</a:t>
            </a:r>
          </a:p>
        </p:txBody>
      </p:sp>
      <p:pic>
        <p:nvPicPr>
          <p:cNvPr id="4" name="~PP1901.WAV">
            <a:hlinkClick r:id="" action="ppaction://media"/>
          </p:cNvPr>
          <p:cNvPicPr>
            <a:picLocks noRot="1" noChangeAspect="1"/>
          </p:cNvPicPr>
          <p:nvPr>
            <a:wavAudioFile r:embed="rId1" name="~PP1901.WAV"/>
          </p:nvPr>
        </p:nvPicPr>
        <p:blipFill>
          <a:blip r:embed="rId3" cstate="print"/>
          <a:stretch>
            <a:fillRect/>
          </a:stretch>
        </p:blipFill>
        <p:spPr>
          <a:xfrm>
            <a:off x="8632825" y="6346825"/>
            <a:ext cx="304800" cy="304800"/>
          </a:xfrm>
          <a:prstGeom prst="rect">
            <a:avLst/>
          </a:prstGeom>
        </p:spPr>
      </p:pic>
    </p:spTree>
  </p:cSld>
  <p:clrMapOvr>
    <a:masterClrMapping/>
  </p:clrMapOvr>
  <p:transition advTm="11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fa-IR" smtClean="0"/>
              <a:t>نظرات وپیشنهادات</a:t>
            </a:r>
            <a:endParaRPr lang="en-US" smtClean="0"/>
          </a:p>
        </p:txBody>
      </p:sp>
      <p:sp>
        <p:nvSpPr>
          <p:cNvPr id="48131" name="Content Placeholder 2"/>
          <p:cNvSpPr>
            <a:spLocks noGrp="1"/>
          </p:cNvSpPr>
          <p:nvPr>
            <p:ph idx="1"/>
          </p:nvPr>
        </p:nvSpPr>
        <p:spPr/>
        <p:txBody>
          <a:bodyPr/>
          <a:lstStyle/>
          <a:p>
            <a:pPr algn="r" eaLnBrk="1" hangingPunct="1">
              <a:buFont typeface="Arial" pitchFamily="34" charset="0"/>
              <a:buNone/>
            </a:pPr>
            <a:r>
              <a:rPr lang="fa-IR" dirty="0" smtClean="0">
                <a:hlinkClick r:id="rId3"/>
              </a:rPr>
              <a:t>لطفا نظرات وپیشنهادات خود پیرامون این مبحث رابه آدرس زیرارسال کنید.</a:t>
            </a:r>
          </a:p>
          <a:p>
            <a:pPr algn="r" eaLnBrk="1" hangingPunct="1">
              <a:buFont typeface="Arial" pitchFamily="34" charset="0"/>
              <a:buNone/>
            </a:pPr>
            <a:endParaRPr lang="fa-IR" dirty="0" smtClean="0">
              <a:hlinkClick r:id="rId3"/>
            </a:endParaRPr>
          </a:p>
          <a:p>
            <a:pPr algn="r" eaLnBrk="1" hangingPunct="1">
              <a:buFont typeface="Arial" pitchFamily="34" charset="0"/>
              <a:buNone/>
            </a:pPr>
            <a:r>
              <a:rPr lang="fa-IR" dirty="0" smtClean="0">
                <a:hlinkClick r:id="rId3"/>
              </a:rPr>
              <a:t>دانشگاه علوم پزشکی وخدمات بهداشتی درمانی زاهدان</a:t>
            </a:r>
          </a:p>
          <a:p>
            <a:pPr algn="r" eaLnBrk="1" hangingPunct="1">
              <a:buNone/>
            </a:pPr>
            <a:r>
              <a:rPr lang="en-US" dirty="0" smtClean="0">
                <a:hlinkClick r:id="rId3"/>
              </a:rPr>
              <a:t>Zahedan.behvarz@zaums.ac.ir</a:t>
            </a:r>
            <a:endParaRPr lang="fa-IR" dirty="0" smtClean="0">
              <a:hlinkClick r:id="rId3"/>
            </a:endParaRPr>
          </a:p>
        </p:txBody>
      </p:sp>
      <p:pic>
        <p:nvPicPr>
          <p:cNvPr id="4" name="~PP1713.WAV">
            <a:hlinkClick r:id="" action="ppaction://media"/>
          </p:cNvPr>
          <p:cNvPicPr>
            <a:picLocks noRot="1" noChangeAspect="1"/>
          </p:cNvPicPr>
          <p:nvPr>
            <a:wavAudioFile r:embed="rId1" name="~PP1713.WAV"/>
          </p:nvPr>
        </p:nvPicPr>
        <p:blipFill>
          <a:blip r:embed="rId4" cstate="print"/>
          <a:stretch>
            <a:fillRect/>
          </a:stretch>
        </p:blipFill>
        <p:spPr>
          <a:xfrm>
            <a:off x="8632825" y="6346825"/>
            <a:ext cx="304800" cy="304800"/>
          </a:xfrm>
          <a:prstGeom prst="rect">
            <a:avLst/>
          </a:prstGeom>
        </p:spPr>
      </p:pic>
    </p:spTree>
  </p:cSld>
  <p:clrMapOvr>
    <a:masterClrMapping/>
  </p:clrMapOvr>
  <p:transition advTm="11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defRPr/>
            </a:pP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فهرست عناوین</a:t>
            </a:r>
            <a:br>
              <a:rPr lang="fa-IR" sz="4000" dirty="0" smtClean="0">
                <a:cs typeface="B Yagut" pitchFamily="2" charset="-78"/>
              </a:rPr>
            </a:br>
            <a:endParaRPr lang="fa-IR" sz="4000" dirty="0">
              <a:cs typeface="B Yagut" pitchFamily="2" charset="-78"/>
            </a:endParaRPr>
          </a:p>
        </p:txBody>
      </p:sp>
      <p:sp>
        <p:nvSpPr>
          <p:cNvPr id="6147" name="Content Placeholder 2"/>
          <p:cNvSpPr>
            <a:spLocks noGrp="1"/>
          </p:cNvSpPr>
          <p:nvPr>
            <p:ph idx="1"/>
          </p:nvPr>
        </p:nvSpPr>
        <p:spPr>
          <a:xfrm>
            <a:off x="428625" y="1000125"/>
            <a:ext cx="8258175" cy="5429250"/>
          </a:xfrm>
        </p:spPr>
        <p:txBody>
          <a:bodyPr>
            <a:normAutofit/>
          </a:bodyPr>
          <a:lstStyle/>
          <a:p>
            <a:pPr algn="r">
              <a:buNone/>
            </a:pPr>
            <a:r>
              <a:rPr lang="fa-IR" dirty="0" smtClean="0">
                <a:cs typeface="B Yagut" pitchFamily="2" charset="-78"/>
              </a:rPr>
              <a:t>بیماری سارس</a:t>
            </a:r>
          </a:p>
          <a:p>
            <a:pPr algn="r">
              <a:buNone/>
            </a:pPr>
            <a:r>
              <a:rPr lang="fa-IR" dirty="0" smtClean="0">
                <a:cs typeface="B Yagut" pitchFamily="2" charset="-78"/>
              </a:rPr>
              <a:t>سیربیماری سارس</a:t>
            </a:r>
          </a:p>
          <a:p>
            <a:pPr algn="r">
              <a:buNone/>
            </a:pPr>
            <a:r>
              <a:rPr lang="fa-IR" dirty="0" smtClean="0">
                <a:cs typeface="B Yagut" pitchFamily="2" charset="-78"/>
              </a:rPr>
              <a:t>تشخیص بیماری سارس</a:t>
            </a:r>
          </a:p>
          <a:p>
            <a:pPr algn="r">
              <a:buNone/>
            </a:pPr>
            <a:r>
              <a:rPr lang="fa-IR" dirty="0" smtClean="0">
                <a:cs typeface="B Yagut" pitchFamily="2" charset="-78"/>
              </a:rPr>
              <a:t>افراد درمعرض خطر انتشار سارس</a:t>
            </a:r>
          </a:p>
          <a:p>
            <a:pPr algn="r">
              <a:buNone/>
            </a:pPr>
            <a:r>
              <a:rPr lang="fa-IR" dirty="0" smtClean="0">
                <a:cs typeface="B Yagut" pitchFamily="2" charset="-78"/>
              </a:rPr>
              <a:t>اهداف سازمان جهانی بهداشت در مورد کنترل سارس</a:t>
            </a:r>
          </a:p>
          <a:p>
            <a:pPr algn="r">
              <a:buNone/>
            </a:pPr>
            <a:r>
              <a:rPr lang="fa-IR" dirty="0" smtClean="0">
                <a:cs typeface="B Yagut" pitchFamily="2" charset="-78"/>
              </a:rPr>
              <a:t>راههای پیشگیری وکنترل سارس</a:t>
            </a:r>
          </a:p>
          <a:p>
            <a:pPr algn="r">
              <a:buNone/>
            </a:pPr>
            <a:endParaRPr lang="fa-IR" dirty="0" smtClean="0">
              <a:cs typeface="B Yagut" pitchFamily="2" charset="-78"/>
            </a:endParaRPr>
          </a:p>
          <a:p>
            <a:pPr algn="r">
              <a:buNone/>
            </a:pPr>
            <a:endParaRPr lang="fa-IR" dirty="0" smtClean="0">
              <a:cs typeface="B Yagut" pitchFamily="2" charset="-78"/>
            </a:endParaRPr>
          </a:p>
        </p:txBody>
      </p:sp>
      <p:pic>
        <p:nvPicPr>
          <p:cNvPr id="4" name="~PP3478.WAV">
            <a:hlinkClick r:id="" action="ppaction://media"/>
          </p:cNvPr>
          <p:cNvPicPr>
            <a:picLocks noRot="1" noChangeAspect="1"/>
          </p:cNvPicPr>
          <p:nvPr>
            <a:wavAudioFile r:embed="rId1" name="~PP3478.WAV"/>
          </p:nvPr>
        </p:nvPicPr>
        <p:blipFill>
          <a:blip r:embed="rId3" cstate="print"/>
          <a:stretch>
            <a:fillRect/>
          </a:stretch>
        </p:blipFill>
        <p:spPr>
          <a:xfrm>
            <a:off x="8632825" y="6346825"/>
            <a:ext cx="304800" cy="304800"/>
          </a:xfrm>
          <a:prstGeom prst="rect">
            <a:avLst/>
          </a:prstGeom>
        </p:spPr>
      </p:pic>
    </p:spTree>
  </p:cSld>
  <p:clrMapOvr>
    <a:masterClrMapping/>
  </p:clrMapOvr>
  <p:transition advTm="17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cs typeface="B Yagut" pitchFamily="2" charset="-78"/>
              </a:rPr>
              <a:t>مقدمه</a:t>
            </a:r>
            <a:br>
              <a:rPr lang="fa-IR" sz="4000" dirty="0" smtClean="0">
                <a:cs typeface="B Yagut" pitchFamily="2" charset="-78"/>
              </a:rPr>
            </a:br>
            <a:endParaRPr lang="en-US" sz="4000" dirty="0">
              <a:cs typeface="B Yagut" pitchFamily="2" charset="-78"/>
            </a:endParaRPr>
          </a:p>
        </p:txBody>
      </p:sp>
      <p:sp>
        <p:nvSpPr>
          <p:cNvPr id="3" name="Content Placeholder 2"/>
          <p:cNvSpPr>
            <a:spLocks noGrp="1"/>
          </p:cNvSpPr>
          <p:nvPr>
            <p:ph idx="1"/>
          </p:nvPr>
        </p:nvSpPr>
        <p:spPr>
          <a:xfrm>
            <a:off x="251520" y="1196752"/>
            <a:ext cx="8568952" cy="4929411"/>
          </a:xfrm>
        </p:spPr>
        <p:txBody>
          <a:bodyPr>
            <a:noAutofit/>
          </a:bodyPr>
          <a:lstStyle/>
          <a:p>
            <a:pPr algn="just" rtl="1">
              <a:buNone/>
            </a:pPr>
            <a:r>
              <a:rPr lang="fa-IR" dirty="0" smtClean="0">
                <a:cs typeface="B Yagut" pitchFamily="2" charset="-78"/>
              </a:rPr>
              <a:t>ظهور بیماری سارس یکی از پدیده‌هایی است که در تاریخ علم پزشکی از نظر میزان اطلاع رسانی در مدت زمان کوتاه همتایی نداشته است. در ماه مارس 2003 (فروردین 82) ، یک </a:t>
            </a:r>
            <a:r>
              <a:rPr lang="fa-IR" u="sng" dirty="0" smtClean="0">
                <a:cs typeface="B Yagut" pitchFamily="2" charset="-78"/>
              </a:rPr>
              <a:t>کورنا ویروس</a:t>
            </a:r>
            <a:r>
              <a:rPr lang="fa-IR" dirty="0" smtClean="0">
                <a:cs typeface="B Yagut" pitchFamily="2" charset="-78"/>
              </a:rPr>
              <a:t> جدید کشف شد که همراه با سندرم تنفسی حاد و شدید بود. بررسیهای ژنتیک و مقایسه توالی ها نشان داد که این کورنا ویروس با هیچکدام از کورنا ویروسهای شناخته شده قبلی ارتباط نزدیکی ندارد.</a:t>
            </a:r>
            <a:endParaRPr lang="en-US" dirty="0">
              <a:cs typeface="B Yagut" pitchFamily="2" charset="-78"/>
            </a:endParaRPr>
          </a:p>
        </p:txBody>
      </p:sp>
      <p:pic>
        <p:nvPicPr>
          <p:cNvPr id="4" name="~PP1344.WAV">
            <a:hlinkClick r:id="" action="ppaction://media"/>
          </p:cNvPr>
          <p:cNvPicPr>
            <a:picLocks noRot="1" noChangeAspect="1"/>
          </p:cNvPicPr>
          <p:nvPr>
            <a:wavAudioFile r:embed="rId1" name="~PP134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3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تعریف بیماری سارس</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150000"/>
              </a:lnSpc>
              <a:buNone/>
            </a:pPr>
            <a:r>
              <a:rPr lang="fa-IR" dirty="0" smtClean="0">
                <a:cs typeface="B Yagut" pitchFamily="2" charset="-78"/>
              </a:rPr>
              <a:t>سارس یا سندرم تنفسی حاد با بروز ناگهانی یک نوع ذات الریه آتیپیک با عامل ویروسی از خانواده کرونا ویروس ها می باشد که از یکی از ایالات جنوبی چین آغاز شده و با شیوع در منطقه شرق آسیا به بیش از ۳۰ کشور جهان منتقل شده است.</a:t>
            </a:r>
            <a:endParaRPr lang="fa-IR" dirty="0">
              <a:cs typeface="B Yagut" pitchFamily="2" charset="-78"/>
            </a:endParaRPr>
          </a:p>
        </p:txBody>
      </p:sp>
      <p:pic>
        <p:nvPicPr>
          <p:cNvPr id="4" name="~PP266.WAV">
            <a:hlinkClick r:id="" action="ppaction://media"/>
          </p:cNvPr>
          <p:cNvPicPr>
            <a:picLocks noRot="1" noChangeAspect="1"/>
          </p:cNvPicPr>
          <p:nvPr>
            <a:wavAudioFile r:embed="rId1" name="~PP266.WAV"/>
          </p:nvPr>
        </p:nvPicPr>
        <p:blipFill>
          <a:blip r:embed="rId3" cstate="print"/>
          <a:stretch>
            <a:fillRect/>
          </a:stretch>
        </p:blipFill>
        <p:spPr>
          <a:xfrm>
            <a:off x="8632825" y="6346825"/>
            <a:ext cx="304800" cy="304800"/>
          </a:xfrm>
          <a:prstGeom prst="rect">
            <a:avLst/>
          </a:prstGeom>
        </p:spPr>
      </p:pic>
    </p:spTree>
  </p:cSld>
  <p:clrMapOvr>
    <a:masterClrMapping/>
  </p:clrMapOvr>
  <p:transition advTm="20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علائم بیماری سارس</a:t>
            </a:r>
            <a:endParaRPr lang="en-US" sz="4000" dirty="0">
              <a:cs typeface="B Yagut" pitchFamily="2" charset="-78"/>
            </a:endParaRPr>
          </a:p>
        </p:txBody>
      </p:sp>
      <p:sp>
        <p:nvSpPr>
          <p:cNvPr id="3" name="Content Placeholder 2"/>
          <p:cNvSpPr>
            <a:spLocks noGrp="1"/>
          </p:cNvSpPr>
          <p:nvPr>
            <p:ph idx="1"/>
          </p:nvPr>
        </p:nvSpPr>
        <p:spPr>
          <a:xfrm>
            <a:off x="457200" y="1340768"/>
            <a:ext cx="8435280" cy="4785395"/>
          </a:xfrm>
        </p:spPr>
        <p:txBody>
          <a:bodyPr>
            <a:noAutofit/>
          </a:bodyPr>
          <a:lstStyle/>
          <a:p>
            <a:pPr algn="r" rtl="1">
              <a:buNone/>
            </a:pPr>
            <a:r>
              <a:rPr lang="en-US" dirty="0" smtClean="0">
                <a:cs typeface="B Yagut" pitchFamily="2" charset="-78"/>
              </a:rPr>
              <a:t>:</a:t>
            </a:r>
            <a:r>
              <a:rPr lang="fa-IR" dirty="0" smtClean="0">
                <a:cs typeface="B Yagut" pitchFamily="2" charset="-78"/>
              </a:rPr>
              <a:t>علائم اصلي</a:t>
            </a:r>
          </a:p>
          <a:p>
            <a:pPr algn="r" rtl="1">
              <a:buNone/>
            </a:pPr>
            <a:r>
              <a:rPr lang="fa-IR" dirty="0" smtClean="0">
                <a:cs typeface="B Yagut" pitchFamily="2" charset="-78"/>
              </a:rPr>
              <a:t>1-تب بالاي ۳۸ درجه 2-سرفه خشك</a:t>
            </a:r>
          </a:p>
          <a:p>
            <a:pPr algn="r" rtl="1">
              <a:buNone/>
            </a:pPr>
            <a:r>
              <a:rPr lang="fa-IR" dirty="0" smtClean="0">
                <a:cs typeface="B Yagut" pitchFamily="2" charset="-78"/>
              </a:rPr>
              <a:t> 3-گلودرد-تنفس مشكل يا اختلالات تنفسي </a:t>
            </a:r>
          </a:p>
          <a:p>
            <a:pPr algn="r" rtl="1">
              <a:buNone/>
            </a:pPr>
            <a:r>
              <a:rPr lang="fa-IR" dirty="0" smtClean="0">
                <a:cs typeface="B Yagut" pitchFamily="2" charset="-78"/>
              </a:rPr>
              <a:t>4- پنوموني</a:t>
            </a:r>
          </a:p>
          <a:p>
            <a:pPr algn="r" rtl="1">
              <a:buNone/>
            </a:pPr>
            <a:r>
              <a:rPr lang="en-US" dirty="0" smtClean="0">
                <a:cs typeface="B Yagut" pitchFamily="2" charset="-78"/>
              </a:rPr>
              <a:t>:</a:t>
            </a:r>
            <a:r>
              <a:rPr lang="fa-IR" dirty="0" smtClean="0">
                <a:cs typeface="B Yagut" pitchFamily="2" charset="-78"/>
              </a:rPr>
              <a:t>ساير علائم نيز عبارتند از</a:t>
            </a:r>
          </a:p>
          <a:p>
            <a:pPr algn="r" rtl="1">
              <a:buNone/>
            </a:pPr>
            <a:r>
              <a:rPr lang="fa-IR" dirty="0" smtClean="0">
                <a:cs typeface="B Yagut" pitchFamily="2" charset="-78"/>
              </a:rPr>
              <a:t>(سردرد ، درد مفاصل  و ماهيچه‌ها ، بي اشتهائي ، اختلال هوشياري ، راش و اسهال)</a:t>
            </a:r>
          </a:p>
          <a:p>
            <a:pPr algn="r">
              <a:lnSpc>
                <a:spcPct val="150000"/>
              </a:lnSpc>
              <a:buNone/>
            </a:pPr>
            <a:r>
              <a:rPr lang="fa-IR" dirty="0" smtClean="0">
                <a:cs typeface="B Yagut" pitchFamily="2" charset="-78"/>
              </a:rPr>
              <a:t> </a:t>
            </a:r>
            <a:endParaRPr lang="fa-IR" dirty="0">
              <a:cs typeface="B Yagut" pitchFamily="2" charset="-78"/>
            </a:endParaRPr>
          </a:p>
        </p:txBody>
      </p:sp>
      <p:pic>
        <p:nvPicPr>
          <p:cNvPr id="5" name="~PP3837.WAV">
            <a:hlinkClick r:id="" action="ppaction://media"/>
          </p:cNvPr>
          <p:cNvPicPr>
            <a:picLocks noRot="1" noChangeAspect="1"/>
          </p:cNvPicPr>
          <p:nvPr>
            <a:wavAudioFile r:embed="rId1" name="~PP3837.WAV"/>
          </p:nvPr>
        </p:nvPicPr>
        <p:blipFill>
          <a:blip r:embed="rId3" cstate="print"/>
          <a:stretch>
            <a:fillRect/>
          </a:stretch>
        </p:blipFill>
        <p:spPr>
          <a:xfrm>
            <a:off x="8632825" y="6346825"/>
            <a:ext cx="304800" cy="304800"/>
          </a:xfrm>
          <a:prstGeom prst="rect">
            <a:avLst/>
          </a:prstGeom>
        </p:spPr>
      </p:pic>
    </p:spTree>
  </p:cSld>
  <p:clrMapOvr>
    <a:masterClrMapping/>
  </p:clrMapOvr>
  <p:transition advTm="24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algn="r"/>
            <a:r>
              <a:rPr lang="fa-IR" sz="4000" dirty="0" smtClean="0">
                <a:cs typeface="B Yagut" pitchFamily="2" charset="-78"/>
              </a:rPr>
              <a:t>سیر بیماری </a:t>
            </a:r>
            <a:r>
              <a:rPr lang="fa-IR" dirty="0" smtClean="0"/>
              <a:t/>
            </a:r>
            <a:br>
              <a:rPr lang="fa-IR" dirty="0" smtClean="0"/>
            </a:br>
            <a:endParaRPr lang="en-US" dirty="0"/>
          </a:p>
        </p:txBody>
      </p:sp>
      <p:sp>
        <p:nvSpPr>
          <p:cNvPr id="3" name="Content Placeholder 2"/>
          <p:cNvSpPr>
            <a:spLocks noGrp="1"/>
          </p:cNvSpPr>
          <p:nvPr>
            <p:ph idx="1"/>
          </p:nvPr>
        </p:nvSpPr>
        <p:spPr/>
        <p:txBody>
          <a:bodyPr>
            <a:noAutofit/>
          </a:bodyPr>
          <a:lstStyle/>
          <a:p>
            <a:pPr algn="r" rtl="1">
              <a:buNone/>
            </a:pPr>
            <a:r>
              <a:rPr lang="fa-IR" dirty="0" smtClean="0">
                <a:cs typeface="B Yagut" pitchFamily="2" charset="-78"/>
              </a:rPr>
              <a:t>در بیشتر بیماران دوره نهفتگی 4 تا 6 روز است. تا کنون شواهدی از انتقال بیماری از بیمار بدون علامت وجود نداشته است، گرچه انتقال بیماری ممکن است در مراحل اولیه بیماری رخ دهد.</a:t>
            </a:r>
          </a:p>
          <a:p>
            <a:pPr algn="r" rtl="1">
              <a:buNone/>
            </a:pPr>
            <a:r>
              <a:rPr lang="fa-IR" dirty="0" smtClean="0">
                <a:cs typeface="B Yagut" pitchFamily="2" charset="-78"/>
              </a:rPr>
              <a:t> سرایت پذیری :در هفته دوم به اوج خود می‌رسد و ترشح ویروس نیز ممکن است. مدت دوره سرایت پذیری به دنبال شروع علائم نامشخص است. </a:t>
            </a:r>
            <a:endParaRPr lang="en-US" dirty="0">
              <a:cs typeface="B Yagut" pitchFamily="2" charset="-78"/>
            </a:endParaRPr>
          </a:p>
        </p:txBody>
      </p:sp>
      <p:pic>
        <p:nvPicPr>
          <p:cNvPr id="4" name="~PP2689.WAV">
            <a:hlinkClick r:id="" action="ppaction://media"/>
          </p:cNvPr>
          <p:cNvPicPr>
            <a:picLocks noRot="1" noChangeAspect="1"/>
          </p:cNvPicPr>
          <p:nvPr>
            <a:wavAudioFile r:embed="rId1" name="~PP2689.WAV"/>
          </p:nvPr>
        </p:nvPicPr>
        <p:blipFill>
          <a:blip r:embed="rId3"/>
          <a:stretch>
            <a:fillRect/>
          </a:stretch>
        </p:blipFill>
        <p:spPr>
          <a:xfrm>
            <a:off x="8632825" y="6346825"/>
            <a:ext cx="304800" cy="304800"/>
          </a:xfrm>
          <a:prstGeom prst="rect">
            <a:avLst/>
          </a:prstGeom>
        </p:spPr>
      </p:pic>
    </p:spTree>
  </p:cSld>
  <p:clrMapOvr>
    <a:masterClrMapping/>
  </p:clrMapOvr>
  <p:transition advTm="25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دوره نهفتگی سارس</a:t>
            </a:r>
            <a:endParaRPr lang="fa-IR" sz="4000" dirty="0">
              <a:cs typeface="B Yagut" pitchFamily="2" charset="-78"/>
            </a:endParaRPr>
          </a:p>
        </p:txBody>
      </p:sp>
      <p:sp>
        <p:nvSpPr>
          <p:cNvPr id="3" name="Content Placeholder 2"/>
          <p:cNvSpPr>
            <a:spLocks noGrp="1"/>
          </p:cNvSpPr>
          <p:nvPr>
            <p:ph idx="1"/>
          </p:nvPr>
        </p:nvSpPr>
        <p:spPr/>
        <p:txBody>
          <a:bodyPr>
            <a:normAutofit/>
          </a:bodyPr>
          <a:lstStyle/>
          <a:p>
            <a:pPr algn="r" rtl="1">
              <a:lnSpc>
                <a:spcPct val="150000"/>
              </a:lnSpc>
              <a:buNone/>
            </a:pPr>
            <a:r>
              <a:rPr lang="fa-IR" dirty="0" smtClean="0">
                <a:cs typeface="B Yagut" pitchFamily="2" charset="-78"/>
              </a:rPr>
              <a:t>به‌طور معمول بین ۳ تا ۵ روز پس از قرارگرفتن در معرض ویروس بروز می‌کند، اما ممکن است این زمان بین ۲ تا ۷ روز نیز متغیر باشد. </a:t>
            </a:r>
          </a:p>
          <a:p>
            <a:pPr algn="r" rtl="1">
              <a:lnSpc>
                <a:spcPct val="150000"/>
              </a:lnSpc>
              <a:buNone/>
            </a:pPr>
            <a:r>
              <a:rPr lang="fa-IR" dirty="0" smtClean="0">
                <a:cs typeface="B Yagut" pitchFamily="2" charset="-78"/>
              </a:rPr>
              <a:t>نکته :این بیماری، در دوره نهفتگی (قبل از ظهور علائم)، واگیردار نیست.</a:t>
            </a:r>
            <a:endParaRPr lang="fa-IR" dirty="0">
              <a:cs typeface="B Yagut" pitchFamily="2" charset="-78"/>
            </a:endParaRPr>
          </a:p>
        </p:txBody>
      </p:sp>
      <p:pic>
        <p:nvPicPr>
          <p:cNvPr id="4" name="~PP166.WAV">
            <a:hlinkClick r:id="" action="ppaction://media"/>
          </p:cNvPr>
          <p:cNvPicPr>
            <a:picLocks noRot="1" noChangeAspect="1"/>
          </p:cNvPicPr>
          <p:nvPr>
            <a:wavAudioFile r:embed="rId1" name="~PP166.WAV"/>
          </p:nvPr>
        </p:nvPicPr>
        <p:blipFill>
          <a:blip r:embed="rId3"/>
          <a:stretch>
            <a:fillRect/>
          </a:stretch>
        </p:blipFill>
        <p:spPr>
          <a:xfrm>
            <a:off x="8632825" y="6346825"/>
            <a:ext cx="304800" cy="304800"/>
          </a:xfrm>
          <a:prstGeom prst="rect">
            <a:avLst/>
          </a:prstGeom>
        </p:spPr>
      </p:pic>
    </p:spTree>
  </p:cSld>
  <p:clrMapOvr>
    <a:masterClrMapping/>
  </p:clrMapOvr>
  <p:transition advTm="175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زاهدان</_x062f__x0627__x0646__x0634__x06af__x0627__x0647_>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5NN7CDR5NKU2-831-1164</_dlc_DocId>
    <_dlc_DocIdUrl xmlns="1047730d-92e1-4018-9084-d932fd3a7f58">
      <Url>http://www.health.gov.ir/hnd/_layouts/DocIdRedir.aspx?ID=5NN7CDR5NKU2-831-1164</Url>
      <Description>5NN7CDR5NKU2-831-1164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F6F3F9-02BB-4993-8125-175918735E87}">
  <ds:schemaRefs>
    <ds:schemaRef ds:uri="http://schemas.microsoft.com/sharepoint/events"/>
  </ds:schemaRefs>
</ds:datastoreItem>
</file>

<file path=customXml/itemProps2.xml><?xml version="1.0" encoding="utf-8"?>
<ds:datastoreItem xmlns:ds="http://schemas.openxmlformats.org/officeDocument/2006/customXml" ds:itemID="{4B5FC592-139A-409D-BB0D-2354D5DB4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04BE9D-D4B4-45F5-B4E3-DEFFDE7E702A}">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1047730d-92e1-4018-9084-d932fd3a7f58"/>
    <ds:schemaRef ds:uri="http://schemas.microsoft.com/office/infopath/2007/PartnerControls"/>
    <ds:schemaRef ds:uri="http://schemas.openxmlformats.org/package/2006/metadata/core-properties"/>
    <ds:schemaRef ds:uri="12fdc5dc-769e-4543-b10d-fbea3dac4417"/>
    <ds:schemaRef ds:uri="http://www.w3.org/XML/1998/namespace"/>
  </ds:schemaRefs>
</ds:datastoreItem>
</file>

<file path=customXml/itemProps4.xml><?xml version="1.0" encoding="utf-8"?>
<ds:datastoreItem xmlns:ds="http://schemas.openxmlformats.org/officeDocument/2006/customXml" ds:itemID="{55B8A240-EEA5-4B60-82AE-ACC9348177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TotalTime>
  <Words>1364</Words>
  <Application>Microsoft Office PowerPoint</Application>
  <PresentationFormat>On-screen Show (4:3)</PresentationFormat>
  <Paragraphs>140</Paragraphs>
  <Slides>31</Slides>
  <Notes>0</Notes>
  <HiddenSlides>0</HiddenSlides>
  <MMClips>30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 Yagut</vt:lpstr>
      <vt:lpstr>Calibri</vt:lpstr>
      <vt:lpstr>Times New Roman</vt:lpstr>
      <vt:lpstr>Office Theme</vt:lpstr>
      <vt:lpstr>PowerPoint Presentation</vt:lpstr>
      <vt:lpstr>مشخصات سند</vt:lpstr>
      <vt:lpstr> اهداف آموزشی </vt:lpstr>
      <vt:lpstr> فهرست عناوین </vt:lpstr>
      <vt:lpstr>مقدمه </vt:lpstr>
      <vt:lpstr>تعریف بیماری سارس</vt:lpstr>
      <vt:lpstr>علائم بیماری سارس</vt:lpstr>
      <vt:lpstr>سیر بیماری  </vt:lpstr>
      <vt:lpstr>دوره نهفتگی سارس</vt:lpstr>
      <vt:lpstr>انتقال ویروس سارس</vt:lpstr>
      <vt:lpstr>نمونه گیری وتشخیص بیماری سارس</vt:lpstr>
      <vt:lpstr>افراد در معرض خطر سارس</vt:lpstr>
      <vt:lpstr>انتشار سارس</vt:lpstr>
      <vt:lpstr>خطر مسافرت در انتقال سارس</vt:lpstr>
      <vt:lpstr>اهداف سازمان جهانی بهداشت در مورد سارس</vt:lpstr>
      <vt:lpstr>روش برخورد احتمالی با بیمار سارس</vt:lpstr>
      <vt:lpstr>تعاريف تشخيصي بيماري سارس</vt:lpstr>
      <vt:lpstr>مورد محتمل</vt:lpstr>
      <vt:lpstr>مورد قطعی سارس</vt:lpstr>
      <vt:lpstr>انتقال بیماری سارس</vt:lpstr>
      <vt:lpstr>کشف ارتباط ژنتيكي با ابتلا به بيماري سارس </vt:lpstr>
      <vt:lpstr>اقدامات درمانی سارس</vt:lpstr>
      <vt:lpstr>نحوه برخورد با بیماری سارس</vt:lpstr>
      <vt:lpstr>رژیم غذایی و داروها  </vt:lpstr>
      <vt:lpstr>راههای پیشگیری از سارس</vt:lpstr>
      <vt:lpstr>اقدامات عملی پیشگیری سارس و کرونا ویروس   سارس</vt:lpstr>
      <vt:lpstr>اقدامات درمانی</vt:lpstr>
      <vt:lpstr>خلاصه مطالب و نتیجه گیری</vt:lpstr>
      <vt:lpstr>تمرین و پرسش نظری</vt:lpstr>
      <vt:lpstr>منابع</vt:lpstr>
      <vt:lpstr>نظرات وپیشنهادات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dc:title>
  <dc:creator>am</dc:creator>
  <cp:lastModifiedBy>Sima Jalali</cp:lastModifiedBy>
  <cp:revision>120</cp:revision>
  <dcterms:created xsi:type="dcterms:W3CDTF">2020-05-14T10:10:38Z</dcterms:created>
  <dcterms:modified xsi:type="dcterms:W3CDTF">2020-12-05T06:22:06Z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91fc2185-f451-4f29-b03e-37958b15a0ea</vt:lpwstr>
  </property>
</Properties>
</file>